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1"/>
  </p:notesMasterIdLst>
  <p:handoutMasterIdLst>
    <p:handoutMasterId r:id="rId92"/>
  </p:handoutMasterIdLst>
  <p:sldIdLst>
    <p:sldId id="359" r:id="rId2"/>
    <p:sldId id="410" r:id="rId3"/>
    <p:sldId id="475" r:id="rId4"/>
    <p:sldId id="507" r:id="rId5"/>
    <p:sldId id="479" r:id="rId6"/>
    <p:sldId id="477" r:id="rId7"/>
    <p:sldId id="514" r:id="rId8"/>
    <p:sldId id="696" r:id="rId9"/>
    <p:sldId id="536" r:id="rId10"/>
    <p:sldId id="481" r:id="rId11"/>
    <p:sldId id="482" r:id="rId12"/>
    <p:sldId id="483" r:id="rId13"/>
    <p:sldId id="524" r:id="rId14"/>
    <p:sldId id="515" r:id="rId15"/>
    <p:sldId id="516" r:id="rId16"/>
    <p:sldId id="488" r:id="rId17"/>
    <p:sldId id="511" r:id="rId18"/>
    <p:sldId id="508" r:id="rId19"/>
    <p:sldId id="493" r:id="rId20"/>
    <p:sldId id="494" r:id="rId21"/>
    <p:sldId id="495" r:id="rId22"/>
    <p:sldId id="496" r:id="rId23"/>
    <p:sldId id="497" r:id="rId24"/>
    <p:sldId id="498" r:id="rId25"/>
    <p:sldId id="499" r:id="rId26"/>
    <p:sldId id="509" r:id="rId27"/>
    <p:sldId id="510" r:id="rId28"/>
    <p:sldId id="506" r:id="rId29"/>
    <p:sldId id="500" r:id="rId30"/>
    <p:sldId id="533" r:id="rId31"/>
    <p:sldId id="311" r:id="rId32"/>
    <p:sldId id="586" r:id="rId33"/>
    <p:sldId id="697" r:id="rId34"/>
    <p:sldId id="698" r:id="rId35"/>
    <p:sldId id="699" r:id="rId36"/>
    <p:sldId id="451" r:id="rId37"/>
    <p:sldId id="452" r:id="rId38"/>
    <p:sldId id="296" r:id="rId39"/>
    <p:sldId id="454" r:id="rId40"/>
    <p:sldId id="292" r:id="rId41"/>
    <p:sldId id="390" r:id="rId42"/>
    <p:sldId id="453" r:id="rId43"/>
    <p:sldId id="260" r:id="rId44"/>
    <p:sldId id="391" r:id="rId45"/>
    <p:sldId id="392" r:id="rId46"/>
    <p:sldId id="393" r:id="rId47"/>
    <p:sldId id="394" r:id="rId48"/>
    <p:sldId id="395" r:id="rId49"/>
    <p:sldId id="320" r:id="rId50"/>
    <p:sldId id="396" r:id="rId51"/>
    <p:sldId id="321" r:id="rId52"/>
    <p:sldId id="397" r:id="rId53"/>
    <p:sldId id="319" r:id="rId54"/>
    <p:sldId id="474" r:id="rId55"/>
    <p:sldId id="298" r:id="rId56"/>
    <p:sldId id="456" r:id="rId57"/>
    <p:sldId id="457" r:id="rId58"/>
    <p:sldId id="458" r:id="rId59"/>
    <p:sldId id="459" r:id="rId60"/>
    <p:sldId id="355" r:id="rId61"/>
    <p:sldId id="360" r:id="rId62"/>
    <p:sldId id="404" r:id="rId63"/>
    <p:sldId id="405" r:id="rId64"/>
    <p:sldId id="406" r:id="rId65"/>
    <p:sldId id="407" r:id="rId66"/>
    <p:sldId id="408" r:id="rId67"/>
    <p:sldId id="409" r:id="rId68"/>
    <p:sldId id="587" r:id="rId69"/>
    <p:sldId id="529" r:id="rId70"/>
    <p:sldId id="530" r:id="rId71"/>
    <p:sldId id="531" r:id="rId72"/>
    <p:sldId id="532" r:id="rId73"/>
    <p:sldId id="460" r:id="rId74"/>
    <p:sldId id="461" r:id="rId75"/>
    <p:sldId id="463" r:id="rId76"/>
    <p:sldId id="464" r:id="rId77"/>
    <p:sldId id="695" r:id="rId78"/>
    <p:sldId id="513" r:id="rId79"/>
    <p:sldId id="535" r:id="rId80"/>
    <p:sldId id="462" r:id="rId81"/>
    <p:sldId id="487" r:id="rId82"/>
    <p:sldId id="484" r:id="rId83"/>
    <p:sldId id="485" r:id="rId84"/>
    <p:sldId id="486" r:id="rId85"/>
    <p:sldId id="466" r:id="rId86"/>
    <p:sldId id="467" r:id="rId87"/>
    <p:sldId id="468" r:id="rId88"/>
    <p:sldId id="469" r:id="rId89"/>
    <p:sldId id="446" r:id="rId9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3C006F-4E6A-2B85-C52C-9952F26AB555}" name="ΣΠΥΡΟΣ ΚΟΥΛΟΥΜΗΣ" initials="ΣΚ" userId="S::skouloumis@te.schools.ac.cy::2eb93e7c-62cc-4c76-be73-bf07f3dc24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B04"/>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76334" autoAdjust="0"/>
  </p:normalViewPr>
  <p:slideViewPr>
    <p:cSldViewPr snapToGrid="0">
      <p:cViewPr>
        <p:scale>
          <a:sx n="75" d="100"/>
          <a:sy n="75" d="100"/>
        </p:scale>
        <p:origin x="-1380" y="-72"/>
      </p:cViewPr>
      <p:guideLst>
        <p:guide orient="horz" pos="2160"/>
        <p:guide pos="3840"/>
      </p:guideLst>
    </p:cSldViewPr>
  </p:slideViewPr>
  <p:notesTextViewPr>
    <p:cViewPr>
      <p:scale>
        <a:sx n="1" d="1"/>
        <a:sy n="1" d="1"/>
      </p:scale>
      <p:origin x="0" y="0"/>
    </p:cViewPr>
  </p:notesTextViewPr>
  <p:sorterViewPr>
    <p:cViewPr>
      <p:scale>
        <a:sx n="100" d="100"/>
        <a:sy n="100" d="100"/>
      </p:scale>
      <p:origin x="0" y="-33360"/>
    </p:cViewPr>
  </p:sorterViewPr>
  <p:notesViewPr>
    <p:cSldViewPr snapToGrid="0" showGuides="1">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98"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5AB0F-40DF-4BFA-A72F-3D38A9EFD1C2}" type="doc">
      <dgm:prSet loTypeId="urn:microsoft.com/office/officeart/2011/layout/HexagonRadial" loCatId="officeonline" qsTypeId="urn:microsoft.com/office/officeart/2005/8/quickstyle/simple2" qsCatId="simple" csTypeId="urn:microsoft.com/office/officeart/2005/8/colors/accent5_2" csCatId="accent5" phldr="1"/>
      <dgm:spPr/>
      <dgm:t>
        <a:bodyPr/>
        <a:lstStyle/>
        <a:p>
          <a:endParaRPr lang="en-US"/>
        </a:p>
      </dgm:t>
    </dgm:pt>
    <dgm:pt modelId="{615C7A4B-F5BD-4DF4-8F28-276C6032A9B6}">
      <dgm:prSet phldrT="[Text]"/>
      <dgm:spPr/>
      <dgm:t>
        <a:bodyPr/>
        <a:lstStyle/>
        <a:p>
          <a:pPr algn="ctr"/>
          <a:r>
            <a:rPr lang="el-GR" dirty="0"/>
            <a:t>Πρακτικός (Μηχανικός, Ηλεκτρολόγος, Γυμναστής)</a:t>
          </a:r>
        </a:p>
        <a:p>
          <a:pPr algn="ctr"/>
          <a:endParaRPr lang="en-US" dirty="0"/>
        </a:p>
      </dgm:t>
    </dgm:pt>
    <dgm:pt modelId="{0BF4502B-CDCE-40CC-A8B7-B5C0811B0A1C}" type="parTrans" cxnId="{E39E3535-9D1D-4273-8BB7-8793202CB4CE}">
      <dgm:prSet/>
      <dgm:spPr/>
      <dgm:t>
        <a:bodyPr/>
        <a:lstStyle/>
        <a:p>
          <a:pPr algn="ctr"/>
          <a:endParaRPr lang="en-US"/>
        </a:p>
      </dgm:t>
    </dgm:pt>
    <dgm:pt modelId="{3A6E4815-A65E-4A34-AF51-4235A1E0815F}" type="sibTrans" cxnId="{E39E3535-9D1D-4273-8BB7-8793202CB4CE}">
      <dgm:prSet/>
      <dgm:spPr/>
      <dgm:t>
        <a:bodyPr/>
        <a:lstStyle/>
        <a:p>
          <a:pPr algn="ctr"/>
          <a:endParaRPr lang="en-US"/>
        </a:p>
      </dgm:t>
    </dgm:pt>
    <dgm:pt modelId="{91190773-767F-4224-8E51-675F6C2824FF}">
      <dgm:prSet phldrT="[Text]"/>
      <dgm:spPr/>
      <dgm:t>
        <a:bodyPr/>
        <a:lstStyle/>
        <a:p>
          <a:pPr algn="ctr"/>
          <a:r>
            <a:rPr lang="el-GR" dirty="0"/>
            <a:t>Ερευνητικός (Βιολόγος, Φυσικός, Γεωπόνος)</a:t>
          </a:r>
        </a:p>
      </dgm:t>
    </dgm:pt>
    <dgm:pt modelId="{8ED5E976-C1BE-4552-81BF-5F59A8D91587}" type="parTrans" cxnId="{EE0E6BD4-B7E5-43AA-979D-E096A7C89D6F}">
      <dgm:prSet/>
      <dgm:spPr/>
      <dgm:t>
        <a:bodyPr/>
        <a:lstStyle/>
        <a:p>
          <a:pPr algn="ctr"/>
          <a:endParaRPr lang="en-US"/>
        </a:p>
      </dgm:t>
    </dgm:pt>
    <dgm:pt modelId="{BF4D9C77-173B-40B9-A2BF-7285CC1EE773}" type="sibTrans" cxnId="{EE0E6BD4-B7E5-43AA-979D-E096A7C89D6F}">
      <dgm:prSet/>
      <dgm:spPr/>
      <dgm:t>
        <a:bodyPr/>
        <a:lstStyle/>
        <a:p>
          <a:pPr algn="ctr"/>
          <a:endParaRPr lang="en-US"/>
        </a:p>
      </dgm:t>
    </dgm:pt>
    <dgm:pt modelId="{F9353982-2748-4C86-BD86-8F9C7F4A127B}">
      <dgm:prSet phldrT="[Text]"/>
      <dgm:spPr/>
      <dgm:t>
        <a:bodyPr/>
        <a:lstStyle/>
        <a:p>
          <a:pPr algn="ctr"/>
          <a:r>
            <a:rPr lang="el-GR" dirty="0"/>
            <a:t>Καλλιτεχνικός (Ζωγράφος, Ηθοποιός, Χορευτής)</a:t>
          </a:r>
        </a:p>
      </dgm:t>
    </dgm:pt>
    <dgm:pt modelId="{245F703A-7F33-4203-8434-004AE0FADE60}" type="parTrans" cxnId="{C7941D67-CDC3-4325-A319-8ADF6BB0DA17}">
      <dgm:prSet/>
      <dgm:spPr/>
      <dgm:t>
        <a:bodyPr/>
        <a:lstStyle/>
        <a:p>
          <a:pPr algn="ctr"/>
          <a:endParaRPr lang="en-US"/>
        </a:p>
      </dgm:t>
    </dgm:pt>
    <dgm:pt modelId="{1DB8E07E-8853-4BE0-9471-0BFE95870CBA}" type="sibTrans" cxnId="{C7941D67-CDC3-4325-A319-8ADF6BB0DA17}">
      <dgm:prSet/>
      <dgm:spPr/>
      <dgm:t>
        <a:bodyPr/>
        <a:lstStyle/>
        <a:p>
          <a:pPr algn="ctr"/>
          <a:endParaRPr lang="en-US"/>
        </a:p>
      </dgm:t>
    </dgm:pt>
    <dgm:pt modelId="{DA73FF4C-187C-44B9-A077-8B87C4E329A8}">
      <dgm:prSet phldrT="[Text]"/>
      <dgm:spPr/>
      <dgm:t>
        <a:bodyPr/>
        <a:lstStyle/>
        <a:p>
          <a:pPr algn="ctr"/>
          <a:r>
            <a:rPr lang="el-GR" dirty="0"/>
            <a:t>Κοινωνικός</a:t>
          </a:r>
          <a:endParaRPr lang="en-US" dirty="0"/>
        </a:p>
        <a:p>
          <a:pPr algn="ctr"/>
          <a:r>
            <a:rPr lang="en-US" dirty="0"/>
            <a:t>(</a:t>
          </a:r>
          <a:r>
            <a:rPr lang="el-GR" dirty="0"/>
            <a:t>Ψυχολόγος, Κοινωνικός Λειτουργός, Εκπαιδευτικός)</a:t>
          </a:r>
          <a:endParaRPr lang="en-US" dirty="0"/>
        </a:p>
      </dgm:t>
    </dgm:pt>
    <dgm:pt modelId="{D07CA9EA-BF82-451A-BEEE-91B22A0CD1D8}" type="parTrans" cxnId="{736CDA3A-C889-4FA1-A0D6-E4BEE9C16D8C}">
      <dgm:prSet/>
      <dgm:spPr/>
      <dgm:t>
        <a:bodyPr/>
        <a:lstStyle/>
        <a:p>
          <a:pPr algn="ctr"/>
          <a:endParaRPr lang="en-US"/>
        </a:p>
      </dgm:t>
    </dgm:pt>
    <dgm:pt modelId="{C1CE0BE1-041D-40F0-A1FA-299A17E6F791}" type="sibTrans" cxnId="{736CDA3A-C889-4FA1-A0D6-E4BEE9C16D8C}">
      <dgm:prSet/>
      <dgm:spPr/>
      <dgm:t>
        <a:bodyPr/>
        <a:lstStyle/>
        <a:p>
          <a:pPr algn="ctr"/>
          <a:endParaRPr lang="en-US"/>
        </a:p>
      </dgm:t>
    </dgm:pt>
    <dgm:pt modelId="{4D181DDB-7EC2-45ED-8160-1AF75A17A1B1}">
      <dgm:prSet phldrT="[Text]"/>
      <dgm:spPr/>
      <dgm:t>
        <a:bodyPr/>
        <a:lstStyle/>
        <a:p>
          <a:pPr algn="ctr"/>
          <a:r>
            <a:rPr lang="el-GR" dirty="0"/>
            <a:t>Επιχειρηματικός</a:t>
          </a:r>
        </a:p>
        <a:p>
          <a:pPr algn="ctr"/>
          <a:r>
            <a:rPr lang="el-GR" dirty="0"/>
            <a:t>(Διευθυντής Ανθρώπινου Δυναμικού, Επιχειρηματίας)</a:t>
          </a:r>
          <a:endParaRPr lang="en-US" dirty="0"/>
        </a:p>
      </dgm:t>
    </dgm:pt>
    <dgm:pt modelId="{3D263224-51B2-42E2-AD01-BC8654BD5989}" type="parTrans" cxnId="{2EC7071B-90E7-4B0A-8391-26C3E7708F79}">
      <dgm:prSet/>
      <dgm:spPr/>
      <dgm:t>
        <a:bodyPr/>
        <a:lstStyle/>
        <a:p>
          <a:pPr algn="ctr"/>
          <a:endParaRPr lang="en-US"/>
        </a:p>
      </dgm:t>
    </dgm:pt>
    <dgm:pt modelId="{D90F2294-7F0D-43B1-A5D6-8FAB4793D16E}" type="sibTrans" cxnId="{2EC7071B-90E7-4B0A-8391-26C3E7708F79}">
      <dgm:prSet/>
      <dgm:spPr/>
      <dgm:t>
        <a:bodyPr/>
        <a:lstStyle/>
        <a:p>
          <a:pPr algn="ctr"/>
          <a:endParaRPr lang="en-US"/>
        </a:p>
      </dgm:t>
    </dgm:pt>
    <dgm:pt modelId="{7441F639-EE9A-427C-A1D2-698B0AD9610F}">
      <dgm:prSet phldrT="[Text]"/>
      <dgm:spPr/>
      <dgm:t>
        <a:bodyPr/>
        <a:lstStyle/>
        <a:p>
          <a:pPr algn="ctr"/>
          <a:r>
            <a:rPr lang="el-GR" dirty="0"/>
            <a:t>Συμβατικός</a:t>
          </a:r>
          <a:r>
            <a:rPr lang="en-US" dirty="0"/>
            <a:t> (</a:t>
          </a:r>
          <a:r>
            <a:rPr lang="el-GR" dirty="0"/>
            <a:t>Λογιστής, Τραπεζικός Υπάλληλος</a:t>
          </a:r>
          <a:r>
            <a:rPr lang="en-US" dirty="0"/>
            <a:t>)</a:t>
          </a:r>
          <a:endParaRPr lang="el-GR" dirty="0"/>
        </a:p>
        <a:p>
          <a:pPr algn="ctr"/>
          <a:endParaRPr lang="en-US" dirty="0"/>
        </a:p>
      </dgm:t>
    </dgm:pt>
    <dgm:pt modelId="{90970E02-9808-4F67-92F3-FED30A4E7B01}" type="parTrans" cxnId="{B60DFECE-3011-4574-8A42-ABDCCF00A9BA}">
      <dgm:prSet/>
      <dgm:spPr/>
      <dgm:t>
        <a:bodyPr/>
        <a:lstStyle/>
        <a:p>
          <a:pPr algn="ctr"/>
          <a:endParaRPr lang="en-US"/>
        </a:p>
      </dgm:t>
    </dgm:pt>
    <dgm:pt modelId="{2246CDDB-B8A4-4A12-818E-CCABD0C43D71}" type="sibTrans" cxnId="{B60DFECE-3011-4574-8A42-ABDCCF00A9BA}">
      <dgm:prSet/>
      <dgm:spPr/>
      <dgm:t>
        <a:bodyPr/>
        <a:lstStyle/>
        <a:p>
          <a:pPr algn="ctr"/>
          <a:endParaRPr lang="en-US"/>
        </a:p>
      </dgm:t>
    </dgm:pt>
    <dgm:pt modelId="{6AFF769A-AF5E-49EB-87CE-9DD510A185BF}">
      <dgm:prSet phldrT="[Text]"/>
      <dgm:spPr/>
      <dgm:t>
        <a:bodyPr/>
        <a:lstStyle/>
        <a:p>
          <a:pPr algn="ctr"/>
          <a:r>
            <a:rPr lang="el-GR" dirty="0"/>
            <a:t>ΕΠΑΓΓΕΛΜΑΤΙΚΗ</a:t>
          </a:r>
          <a:r>
            <a:rPr lang="el-GR" baseline="0" dirty="0"/>
            <a:t> ΤΥΠΟΛΟΓΙΑ</a:t>
          </a:r>
          <a:endParaRPr lang="en-US" dirty="0"/>
        </a:p>
      </dgm:t>
    </dgm:pt>
    <dgm:pt modelId="{6E6EB7FA-6550-435C-A1DF-C344E6EB645A}" type="sibTrans" cxnId="{2C216C98-11E0-4E34-B9C9-301C77596C28}">
      <dgm:prSet/>
      <dgm:spPr/>
      <dgm:t>
        <a:bodyPr/>
        <a:lstStyle/>
        <a:p>
          <a:pPr algn="ctr"/>
          <a:endParaRPr lang="en-US"/>
        </a:p>
      </dgm:t>
    </dgm:pt>
    <dgm:pt modelId="{ABD75084-8E46-4D63-AA61-A75802C1344D}" type="parTrans" cxnId="{2C216C98-11E0-4E34-B9C9-301C77596C28}">
      <dgm:prSet/>
      <dgm:spPr/>
      <dgm:t>
        <a:bodyPr/>
        <a:lstStyle/>
        <a:p>
          <a:pPr algn="ctr"/>
          <a:endParaRPr lang="en-US"/>
        </a:p>
      </dgm:t>
    </dgm:pt>
    <dgm:pt modelId="{5F0CFDFE-9E57-483D-B5CF-730E5E274C76}" type="pres">
      <dgm:prSet presAssocID="{4745AB0F-40DF-4BFA-A72F-3D38A9EFD1C2}" presName="Name0" presStyleCnt="0">
        <dgm:presLayoutVars>
          <dgm:chMax val="1"/>
          <dgm:chPref val="1"/>
          <dgm:dir/>
          <dgm:animOne val="branch"/>
          <dgm:animLvl val="lvl"/>
        </dgm:presLayoutVars>
      </dgm:prSet>
      <dgm:spPr/>
      <dgm:t>
        <a:bodyPr/>
        <a:lstStyle/>
        <a:p>
          <a:endParaRPr lang="en-US"/>
        </a:p>
      </dgm:t>
    </dgm:pt>
    <dgm:pt modelId="{EB524B1B-0D73-4BBA-AB01-F4ECD3906C29}" type="pres">
      <dgm:prSet presAssocID="{6AFF769A-AF5E-49EB-87CE-9DD510A185BF}" presName="Parent" presStyleLbl="node0" presStyleIdx="0" presStyleCnt="1">
        <dgm:presLayoutVars>
          <dgm:chMax val="6"/>
          <dgm:chPref val="6"/>
        </dgm:presLayoutVars>
      </dgm:prSet>
      <dgm:spPr/>
      <dgm:t>
        <a:bodyPr/>
        <a:lstStyle/>
        <a:p>
          <a:endParaRPr lang="en-US"/>
        </a:p>
      </dgm:t>
    </dgm:pt>
    <dgm:pt modelId="{DE43307C-A33A-4D61-9DEF-ABFD80581B8B}" type="pres">
      <dgm:prSet presAssocID="{615C7A4B-F5BD-4DF4-8F28-276C6032A9B6}" presName="Accent1" presStyleCnt="0"/>
      <dgm:spPr/>
    </dgm:pt>
    <dgm:pt modelId="{CB45D647-BB35-4591-85F5-25C9D74214BD}" type="pres">
      <dgm:prSet presAssocID="{615C7A4B-F5BD-4DF4-8F28-276C6032A9B6}" presName="Accent" presStyleLbl="bgShp" presStyleIdx="0" presStyleCnt="6"/>
      <dgm:spPr/>
    </dgm:pt>
    <dgm:pt modelId="{913BDA74-C327-457D-ABE6-3C59F678148F}" type="pres">
      <dgm:prSet presAssocID="{615C7A4B-F5BD-4DF4-8F28-276C6032A9B6}" presName="Child1" presStyleLbl="node1" presStyleIdx="0" presStyleCnt="6">
        <dgm:presLayoutVars>
          <dgm:chMax val="0"/>
          <dgm:chPref val="0"/>
          <dgm:bulletEnabled val="1"/>
        </dgm:presLayoutVars>
      </dgm:prSet>
      <dgm:spPr/>
      <dgm:t>
        <a:bodyPr/>
        <a:lstStyle/>
        <a:p>
          <a:endParaRPr lang="en-US"/>
        </a:p>
      </dgm:t>
    </dgm:pt>
    <dgm:pt modelId="{F6FCF75C-70BB-46FA-A768-1280BF0A8EC3}" type="pres">
      <dgm:prSet presAssocID="{91190773-767F-4224-8E51-675F6C2824FF}" presName="Accent2" presStyleCnt="0"/>
      <dgm:spPr/>
    </dgm:pt>
    <dgm:pt modelId="{46F2F412-7621-446D-A4F7-D87281227B32}" type="pres">
      <dgm:prSet presAssocID="{91190773-767F-4224-8E51-675F6C2824FF}" presName="Accent" presStyleLbl="bgShp" presStyleIdx="1" presStyleCnt="6"/>
      <dgm:spPr/>
    </dgm:pt>
    <dgm:pt modelId="{3966DDE4-24EB-43E1-9440-C0064AA1466A}" type="pres">
      <dgm:prSet presAssocID="{91190773-767F-4224-8E51-675F6C2824FF}" presName="Child2" presStyleLbl="node1" presStyleIdx="1" presStyleCnt="6" custLinFactNeighborX="-1432">
        <dgm:presLayoutVars>
          <dgm:chMax val="0"/>
          <dgm:chPref val="0"/>
          <dgm:bulletEnabled val="1"/>
        </dgm:presLayoutVars>
      </dgm:prSet>
      <dgm:spPr/>
      <dgm:t>
        <a:bodyPr/>
        <a:lstStyle/>
        <a:p>
          <a:endParaRPr lang="en-US"/>
        </a:p>
      </dgm:t>
    </dgm:pt>
    <dgm:pt modelId="{CD26D3D1-8F7F-44BE-BD82-344117950218}" type="pres">
      <dgm:prSet presAssocID="{F9353982-2748-4C86-BD86-8F9C7F4A127B}" presName="Accent3" presStyleCnt="0"/>
      <dgm:spPr/>
    </dgm:pt>
    <dgm:pt modelId="{C2694F6E-4271-4116-A838-482929E17EE3}" type="pres">
      <dgm:prSet presAssocID="{F9353982-2748-4C86-BD86-8F9C7F4A127B}" presName="Accent" presStyleLbl="bgShp" presStyleIdx="2" presStyleCnt="6"/>
      <dgm:spPr/>
    </dgm:pt>
    <dgm:pt modelId="{E0F11EBF-E476-41B5-8965-92CE3355C403}" type="pres">
      <dgm:prSet presAssocID="{F9353982-2748-4C86-BD86-8F9C7F4A127B}" presName="Child3" presStyleLbl="node1" presStyleIdx="2" presStyleCnt="6">
        <dgm:presLayoutVars>
          <dgm:chMax val="0"/>
          <dgm:chPref val="0"/>
          <dgm:bulletEnabled val="1"/>
        </dgm:presLayoutVars>
      </dgm:prSet>
      <dgm:spPr/>
      <dgm:t>
        <a:bodyPr/>
        <a:lstStyle/>
        <a:p>
          <a:endParaRPr lang="en-US"/>
        </a:p>
      </dgm:t>
    </dgm:pt>
    <dgm:pt modelId="{2477E2F2-33E7-4422-90B8-197C62C57F6C}" type="pres">
      <dgm:prSet presAssocID="{DA73FF4C-187C-44B9-A077-8B87C4E329A8}" presName="Accent4" presStyleCnt="0"/>
      <dgm:spPr/>
    </dgm:pt>
    <dgm:pt modelId="{81E15A0B-A2C4-4752-948B-C42D691067D2}" type="pres">
      <dgm:prSet presAssocID="{DA73FF4C-187C-44B9-A077-8B87C4E329A8}" presName="Accent" presStyleLbl="bgShp" presStyleIdx="3" presStyleCnt="6"/>
      <dgm:spPr/>
    </dgm:pt>
    <dgm:pt modelId="{21911945-DE60-4828-9EC4-A1D3D8903DAB}" type="pres">
      <dgm:prSet presAssocID="{DA73FF4C-187C-44B9-A077-8B87C4E329A8}" presName="Child4" presStyleLbl="node1" presStyleIdx="3" presStyleCnt="6">
        <dgm:presLayoutVars>
          <dgm:chMax val="0"/>
          <dgm:chPref val="0"/>
          <dgm:bulletEnabled val="1"/>
        </dgm:presLayoutVars>
      </dgm:prSet>
      <dgm:spPr/>
      <dgm:t>
        <a:bodyPr/>
        <a:lstStyle/>
        <a:p>
          <a:endParaRPr lang="en-US"/>
        </a:p>
      </dgm:t>
    </dgm:pt>
    <dgm:pt modelId="{337CCF7B-E344-48A8-A393-7C3A3AD7D734}" type="pres">
      <dgm:prSet presAssocID="{4D181DDB-7EC2-45ED-8160-1AF75A17A1B1}" presName="Accent5" presStyleCnt="0"/>
      <dgm:spPr/>
    </dgm:pt>
    <dgm:pt modelId="{0938F87A-89D9-49B9-AB00-B8511E1345B8}" type="pres">
      <dgm:prSet presAssocID="{4D181DDB-7EC2-45ED-8160-1AF75A17A1B1}" presName="Accent" presStyleLbl="bgShp" presStyleIdx="4" presStyleCnt="6"/>
      <dgm:spPr/>
    </dgm:pt>
    <dgm:pt modelId="{1C3A2748-7ED9-4351-BCD7-7F49B52C356C}" type="pres">
      <dgm:prSet presAssocID="{4D181DDB-7EC2-45ED-8160-1AF75A17A1B1}" presName="Child5" presStyleLbl="node1" presStyleIdx="4" presStyleCnt="6">
        <dgm:presLayoutVars>
          <dgm:chMax val="0"/>
          <dgm:chPref val="0"/>
          <dgm:bulletEnabled val="1"/>
        </dgm:presLayoutVars>
      </dgm:prSet>
      <dgm:spPr/>
      <dgm:t>
        <a:bodyPr/>
        <a:lstStyle/>
        <a:p>
          <a:endParaRPr lang="en-US"/>
        </a:p>
      </dgm:t>
    </dgm:pt>
    <dgm:pt modelId="{857C265B-2B89-415E-99FD-E8DB5F34F7F1}" type="pres">
      <dgm:prSet presAssocID="{7441F639-EE9A-427C-A1D2-698B0AD9610F}" presName="Accent6" presStyleCnt="0"/>
      <dgm:spPr/>
    </dgm:pt>
    <dgm:pt modelId="{657BE5AB-1F7F-4222-958C-44A5FB243FB6}" type="pres">
      <dgm:prSet presAssocID="{7441F639-EE9A-427C-A1D2-698B0AD9610F}" presName="Accent" presStyleLbl="bgShp" presStyleIdx="5" presStyleCnt="6"/>
      <dgm:spPr/>
    </dgm:pt>
    <dgm:pt modelId="{69494730-69F0-4B59-8258-E5F2954288A0}" type="pres">
      <dgm:prSet presAssocID="{7441F639-EE9A-427C-A1D2-698B0AD9610F}" presName="Child6" presStyleLbl="node1" presStyleIdx="5" presStyleCnt="6">
        <dgm:presLayoutVars>
          <dgm:chMax val="0"/>
          <dgm:chPref val="0"/>
          <dgm:bulletEnabled val="1"/>
        </dgm:presLayoutVars>
      </dgm:prSet>
      <dgm:spPr/>
      <dgm:t>
        <a:bodyPr/>
        <a:lstStyle/>
        <a:p>
          <a:endParaRPr lang="en-US"/>
        </a:p>
      </dgm:t>
    </dgm:pt>
  </dgm:ptLst>
  <dgm:cxnLst>
    <dgm:cxn modelId="{A9A7B209-D1B3-4D06-B35F-10FF8A226D19}" type="presOf" srcId="{615C7A4B-F5BD-4DF4-8F28-276C6032A9B6}" destId="{913BDA74-C327-457D-ABE6-3C59F678148F}" srcOrd="0" destOrd="0" presId="urn:microsoft.com/office/officeart/2011/layout/HexagonRadial"/>
    <dgm:cxn modelId="{CD2805FB-62F1-467E-B88B-E87FA3B532EF}" type="presOf" srcId="{F9353982-2748-4C86-BD86-8F9C7F4A127B}" destId="{E0F11EBF-E476-41B5-8965-92CE3355C403}" srcOrd="0" destOrd="0" presId="urn:microsoft.com/office/officeart/2011/layout/HexagonRadial"/>
    <dgm:cxn modelId="{988B3831-1C6A-4F59-84B7-BE14C7828D2D}" type="presOf" srcId="{91190773-767F-4224-8E51-675F6C2824FF}" destId="{3966DDE4-24EB-43E1-9440-C0064AA1466A}" srcOrd="0" destOrd="0" presId="urn:microsoft.com/office/officeart/2011/layout/HexagonRadial"/>
    <dgm:cxn modelId="{E39E3535-9D1D-4273-8BB7-8793202CB4CE}" srcId="{6AFF769A-AF5E-49EB-87CE-9DD510A185BF}" destId="{615C7A4B-F5BD-4DF4-8F28-276C6032A9B6}" srcOrd="0" destOrd="0" parTransId="{0BF4502B-CDCE-40CC-A8B7-B5C0811B0A1C}" sibTransId="{3A6E4815-A65E-4A34-AF51-4235A1E0815F}"/>
    <dgm:cxn modelId="{2EC7071B-90E7-4B0A-8391-26C3E7708F79}" srcId="{6AFF769A-AF5E-49EB-87CE-9DD510A185BF}" destId="{4D181DDB-7EC2-45ED-8160-1AF75A17A1B1}" srcOrd="4" destOrd="0" parTransId="{3D263224-51B2-42E2-AD01-BC8654BD5989}" sibTransId="{D90F2294-7F0D-43B1-A5D6-8FAB4793D16E}"/>
    <dgm:cxn modelId="{B60DFECE-3011-4574-8A42-ABDCCF00A9BA}" srcId="{6AFF769A-AF5E-49EB-87CE-9DD510A185BF}" destId="{7441F639-EE9A-427C-A1D2-698B0AD9610F}" srcOrd="5" destOrd="0" parTransId="{90970E02-9808-4F67-92F3-FED30A4E7B01}" sibTransId="{2246CDDB-B8A4-4A12-818E-CCABD0C43D71}"/>
    <dgm:cxn modelId="{2C216C98-11E0-4E34-B9C9-301C77596C28}" srcId="{4745AB0F-40DF-4BFA-A72F-3D38A9EFD1C2}" destId="{6AFF769A-AF5E-49EB-87CE-9DD510A185BF}" srcOrd="0" destOrd="0" parTransId="{ABD75084-8E46-4D63-AA61-A75802C1344D}" sibTransId="{6E6EB7FA-6550-435C-A1DF-C344E6EB645A}"/>
    <dgm:cxn modelId="{DA0E3738-1807-4368-801D-1D4D93BE7F36}" type="presOf" srcId="{6AFF769A-AF5E-49EB-87CE-9DD510A185BF}" destId="{EB524B1B-0D73-4BBA-AB01-F4ECD3906C29}" srcOrd="0" destOrd="0" presId="urn:microsoft.com/office/officeart/2011/layout/HexagonRadial"/>
    <dgm:cxn modelId="{8D6A9070-A81E-4A4B-AE27-BE0DDCEB61FA}" type="presOf" srcId="{4745AB0F-40DF-4BFA-A72F-3D38A9EFD1C2}" destId="{5F0CFDFE-9E57-483D-B5CF-730E5E274C76}" srcOrd="0" destOrd="0" presId="urn:microsoft.com/office/officeart/2011/layout/HexagonRadial"/>
    <dgm:cxn modelId="{8EC9D5BA-8003-4503-A28A-03D7630781E4}" type="presOf" srcId="{4D181DDB-7EC2-45ED-8160-1AF75A17A1B1}" destId="{1C3A2748-7ED9-4351-BCD7-7F49B52C356C}" srcOrd="0" destOrd="0" presId="urn:microsoft.com/office/officeart/2011/layout/HexagonRadial"/>
    <dgm:cxn modelId="{559C40AD-CB46-43FC-B8E8-B4C21070E4FE}" type="presOf" srcId="{DA73FF4C-187C-44B9-A077-8B87C4E329A8}" destId="{21911945-DE60-4828-9EC4-A1D3D8903DAB}" srcOrd="0" destOrd="0" presId="urn:microsoft.com/office/officeart/2011/layout/HexagonRadial"/>
    <dgm:cxn modelId="{C7941D67-CDC3-4325-A319-8ADF6BB0DA17}" srcId="{6AFF769A-AF5E-49EB-87CE-9DD510A185BF}" destId="{F9353982-2748-4C86-BD86-8F9C7F4A127B}" srcOrd="2" destOrd="0" parTransId="{245F703A-7F33-4203-8434-004AE0FADE60}" sibTransId="{1DB8E07E-8853-4BE0-9471-0BFE95870CBA}"/>
    <dgm:cxn modelId="{736CDA3A-C889-4FA1-A0D6-E4BEE9C16D8C}" srcId="{6AFF769A-AF5E-49EB-87CE-9DD510A185BF}" destId="{DA73FF4C-187C-44B9-A077-8B87C4E329A8}" srcOrd="3" destOrd="0" parTransId="{D07CA9EA-BF82-451A-BEEE-91B22A0CD1D8}" sibTransId="{C1CE0BE1-041D-40F0-A1FA-299A17E6F791}"/>
    <dgm:cxn modelId="{318538B9-9D79-406B-B33A-8EF96B780B4D}" type="presOf" srcId="{7441F639-EE9A-427C-A1D2-698B0AD9610F}" destId="{69494730-69F0-4B59-8258-E5F2954288A0}" srcOrd="0" destOrd="0" presId="urn:microsoft.com/office/officeart/2011/layout/HexagonRadial"/>
    <dgm:cxn modelId="{EE0E6BD4-B7E5-43AA-979D-E096A7C89D6F}" srcId="{6AFF769A-AF5E-49EB-87CE-9DD510A185BF}" destId="{91190773-767F-4224-8E51-675F6C2824FF}" srcOrd="1" destOrd="0" parTransId="{8ED5E976-C1BE-4552-81BF-5F59A8D91587}" sibTransId="{BF4D9C77-173B-40B9-A2BF-7285CC1EE773}"/>
    <dgm:cxn modelId="{E849AF54-76FB-40E6-8F68-FEF65BED6D22}" type="presParOf" srcId="{5F0CFDFE-9E57-483D-B5CF-730E5E274C76}" destId="{EB524B1B-0D73-4BBA-AB01-F4ECD3906C29}" srcOrd="0" destOrd="0" presId="urn:microsoft.com/office/officeart/2011/layout/HexagonRadial"/>
    <dgm:cxn modelId="{D25A0290-DB2F-471C-89CB-9D94EC789757}" type="presParOf" srcId="{5F0CFDFE-9E57-483D-B5CF-730E5E274C76}" destId="{DE43307C-A33A-4D61-9DEF-ABFD80581B8B}" srcOrd="1" destOrd="0" presId="urn:microsoft.com/office/officeart/2011/layout/HexagonRadial"/>
    <dgm:cxn modelId="{001C7486-D0F0-4A8A-9CAF-C7B49E7AD3B2}" type="presParOf" srcId="{DE43307C-A33A-4D61-9DEF-ABFD80581B8B}" destId="{CB45D647-BB35-4591-85F5-25C9D74214BD}" srcOrd="0" destOrd="0" presId="urn:microsoft.com/office/officeart/2011/layout/HexagonRadial"/>
    <dgm:cxn modelId="{2796AE5F-DA3B-4D5F-83CD-A1E062303469}" type="presParOf" srcId="{5F0CFDFE-9E57-483D-B5CF-730E5E274C76}" destId="{913BDA74-C327-457D-ABE6-3C59F678148F}" srcOrd="2" destOrd="0" presId="urn:microsoft.com/office/officeart/2011/layout/HexagonRadial"/>
    <dgm:cxn modelId="{6A8C5BD8-EE47-4153-8A93-C528FE5847AE}" type="presParOf" srcId="{5F0CFDFE-9E57-483D-B5CF-730E5E274C76}" destId="{F6FCF75C-70BB-46FA-A768-1280BF0A8EC3}" srcOrd="3" destOrd="0" presId="urn:microsoft.com/office/officeart/2011/layout/HexagonRadial"/>
    <dgm:cxn modelId="{A08DD722-7294-4CA9-AA5B-42F72FB92100}" type="presParOf" srcId="{F6FCF75C-70BB-46FA-A768-1280BF0A8EC3}" destId="{46F2F412-7621-446D-A4F7-D87281227B32}" srcOrd="0" destOrd="0" presId="urn:microsoft.com/office/officeart/2011/layout/HexagonRadial"/>
    <dgm:cxn modelId="{6BDFF4F8-A75F-4F2F-8977-7E0AB926C36C}" type="presParOf" srcId="{5F0CFDFE-9E57-483D-B5CF-730E5E274C76}" destId="{3966DDE4-24EB-43E1-9440-C0064AA1466A}" srcOrd="4" destOrd="0" presId="urn:microsoft.com/office/officeart/2011/layout/HexagonRadial"/>
    <dgm:cxn modelId="{71C71D52-3985-48A8-BAAF-95B629912256}" type="presParOf" srcId="{5F0CFDFE-9E57-483D-B5CF-730E5E274C76}" destId="{CD26D3D1-8F7F-44BE-BD82-344117950218}" srcOrd="5" destOrd="0" presId="urn:microsoft.com/office/officeart/2011/layout/HexagonRadial"/>
    <dgm:cxn modelId="{9CF00F35-F519-4A8A-B02E-4973884351A0}" type="presParOf" srcId="{CD26D3D1-8F7F-44BE-BD82-344117950218}" destId="{C2694F6E-4271-4116-A838-482929E17EE3}" srcOrd="0" destOrd="0" presId="urn:microsoft.com/office/officeart/2011/layout/HexagonRadial"/>
    <dgm:cxn modelId="{C444AEF3-DAF1-4D04-8F09-FB2BE46EFC67}" type="presParOf" srcId="{5F0CFDFE-9E57-483D-B5CF-730E5E274C76}" destId="{E0F11EBF-E476-41B5-8965-92CE3355C403}" srcOrd="6" destOrd="0" presId="urn:microsoft.com/office/officeart/2011/layout/HexagonRadial"/>
    <dgm:cxn modelId="{14A0B148-85B8-4F30-9B95-458FB46474F9}" type="presParOf" srcId="{5F0CFDFE-9E57-483D-B5CF-730E5E274C76}" destId="{2477E2F2-33E7-4422-90B8-197C62C57F6C}" srcOrd="7" destOrd="0" presId="urn:microsoft.com/office/officeart/2011/layout/HexagonRadial"/>
    <dgm:cxn modelId="{6243A5CE-C66C-4919-830C-091A3E383CD3}" type="presParOf" srcId="{2477E2F2-33E7-4422-90B8-197C62C57F6C}" destId="{81E15A0B-A2C4-4752-948B-C42D691067D2}" srcOrd="0" destOrd="0" presId="urn:microsoft.com/office/officeart/2011/layout/HexagonRadial"/>
    <dgm:cxn modelId="{BCD76047-8787-47AA-BF11-26B11E8E2C36}" type="presParOf" srcId="{5F0CFDFE-9E57-483D-B5CF-730E5E274C76}" destId="{21911945-DE60-4828-9EC4-A1D3D8903DAB}" srcOrd="8" destOrd="0" presId="urn:microsoft.com/office/officeart/2011/layout/HexagonRadial"/>
    <dgm:cxn modelId="{D27EA20A-D745-46ED-9209-9EA660BF9144}" type="presParOf" srcId="{5F0CFDFE-9E57-483D-B5CF-730E5E274C76}" destId="{337CCF7B-E344-48A8-A393-7C3A3AD7D734}" srcOrd="9" destOrd="0" presId="urn:microsoft.com/office/officeart/2011/layout/HexagonRadial"/>
    <dgm:cxn modelId="{4AC6D360-6D62-4A30-9E9F-DE8E61794054}" type="presParOf" srcId="{337CCF7B-E344-48A8-A393-7C3A3AD7D734}" destId="{0938F87A-89D9-49B9-AB00-B8511E1345B8}" srcOrd="0" destOrd="0" presId="urn:microsoft.com/office/officeart/2011/layout/HexagonRadial"/>
    <dgm:cxn modelId="{34F460E7-DA8E-4A72-9A14-EFD2A7100095}" type="presParOf" srcId="{5F0CFDFE-9E57-483D-B5CF-730E5E274C76}" destId="{1C3A2748-7ED9-4351-BCD7-7F49B52C356C}" srcOrd="10" destOrd="0" presId="urn:microsoft.com/office/officeart/2011/layout/HexagonRadial"/>
    <dgm:cxn modelId="{FE794939-9140-4388-B725-9DFAD7B15BBE}" type="presParOf" srcId="{5F0CFDFE-9E57-483D-B5CF-730E5E274C76}" destId="{857C265B-2B89-415E-99FD-E8DB5F34F7F1}" srcOrd="11" destOrd="0" presId="urn:microsoft.com/office/officeart/2011/layout/HexagonRadial"/>
    <dgm:cxn modelId="{4A60C2F0-FFE2-44E8-A78E-CE09EF349682}" type="presParOf" srcId="{857C265B-2B89-415E-99FD-E8DB5F34F7F1}" destId="{657BE5AB-1F7F-4222-958C-44A5FB243FB6}" srcOrd="0" destOrd="0" presId="urn:microsoft.com/office/officeart/2011/layout/HexagonRadial"/>
    <dgm:cxn modelId="{97242465-518D-45D9-8881-85BA64735A2B}" type="presParOf" srcId="{5F0CFDFE-9E57-483D-B5CF-730E5E274C76}" destId="{69494730-69F0-4B59-8258-E5F2954288A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A9F954-9432-4319-83E9-3BDB1C415EB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CEF2934-6CD0-4ED0-A64D-6A637805FCB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400" b="1" dirty="0">
              <a:solidFill>
                <a:srgbClr val="7030A0"/>
              </a:solidFill>
              <a:latin typeface="Times New Roman" panose="02020603050405020304" pitchFamily="18" charset="0"/>
              <a:cs typeface="Times New Roman" panose="02020603050405020304" pitchFamily="18" charset="0"/>
            </a:rPr>
            <a:t>Επιστημονικά Πεδία </a:t>
          </a:r>
          <a:endParaRPr lang="en-US" sz="2400" b="1" dirty="0">
            <a:solidFill>
              <a:srgbClr val="7030A0"/>
            </a:solidFill>
            <a:latin typeface="Times New Roman" panose="02020603050405020304" pitchFamily="18" charset="0"/>
            <a:cs typeface="Times New Roman" panose="02020603050405020304" pitchFamily="18" charset="0"/>
          </a:endParaRPr>
        </a:p>
        <a:p>
          <a:pPr defTabSz="889000">
            <a:lnSpc>
              <a:spcPct val="90000"/>
            </a:lnSpc>
            <a:spcBef>
              <a:spcPct val="0"/>
            </a:spcBef>
            <a:spcAft>
              <a:spcPct val="35000"/>
            </a:spcAft>
          </a:pPr>
          <a:endParaRPr lang="en-US" sz="3600" b="1" dirty="0">
            <a:solidFill>
              <a:srgbClr val="7030A0"/>
            </a:solidFill>
          </a:endParaRPr>
        </a:p>
      </dgm:t>
    </dgm:pt>
    <dgm:pt modelId="{DEBF993E-9D6D-44AE-9017-8E4CE42ABB2F}" type="parTrans" cxnId="{0E9CEEEE-5650-4711-B0A3-009893F30595}">
      <dgm:prSet/>
      <dgm:spPr/>
      <dgm:t>
        <a:bodyPr/>
        <a:lstStyle/>
        <a:p>
          <a:endParaRPr lang="en-US"/>
        </a:p>
      </dgm:t>
    </dgm:pt>
    <dgm:pt modelId="{B161FB5F-A82C-4276-B799-B66E954C29A0}" type="sibTrans" cxnId="{0E9CEEEE-5650-4711-B0A3-009893F30595}">
      <dgm:prSet/>
      <dgm:spPr>
        <a:solidFill>
          <a:srgbClr val="FFC000"/>
        </a:solidFill>
      </dgm:spPr>
      <dgm:t>
        <a:bodyPr/>
        <a:lstStyle/>
        <a:p>
          <a:endParaRPr lang="en-US"/>
        </a:p>
      </dgm:t>
    </dgm:pt>
    <dgm:pt modelId="{63CC1908-71B1-4A3E-975D-718C3B99888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800" b="1" dirty="0">
              <a:solidFill>
                <a:srgbClr val="7030A0"/>
              </a:solidFill>
              <a:latin typeface="Times New Roman" panose="02020603050405020304" pitchFamily="18" charset="0"/>
              <a:cs typeface="Times New Roman" panose="02020603050405020304" pitchFamily="18" charset="0"/>
            </a:rPr>
            <a:t> Πλαίσια Πρόσβασης</a:t>
          </a:r>
          <a:endParaRPr lang="en-US" sz="2800" b="1" dirty="0">
            <a:solidFill>
              <a:srgbClr val="7030A0"/>
            </a:solidFill>
            <a:latin typeface="Times New Roman" panose="02020603050405020304" pitchFamily="18" charset="0"/>
            <a:cs typeface="Times New Roman" panose="02020603050405020304" pitchFamily="18" charset="0"/>
          </a:endParaRPr>
        </a:p>
        <a:p>
          <a:pPr defTabSz="222250">
            <a:lnSpc>
              <a:spcPct val="90000"/>
            </a:lnSpc>
            <a:spcBef>
              <a:spcPct val="0"/>
            </a:spcBef>
            <a:spcAft>
              <a:spcPct val="35000"/>
            </a:spcAft>
          </a:pPr>
          <a:endParaRPr lang="en-US" sz="500" dirty="0"/>
        </a:p>
      </dgm:t>
    </dgm:pt>
    <dgm:pt modelId="{28A128CB-EF2C-4270-8846-B1F77EA49C9B}" type="parTrans" cxnId="{990089E6-850B-47E4-B1E7-CD1C135E0CAC}">
      <dgm:prSet/>
      <dgm:spPr/>
      <dgm:t>
        <a:bodyPr/>
        <a:lstStyle/>
        <a:p>
          <a:endParaRPr lang="en-US"/>
        </a:p>
      </dgm:t>
    </dgm:pt>
    <dgm:pt modelId="{CF3D50C1-1064-4561-A7F0-ACC760675975}" type="sibTrans" cxnId="{990089E6-850B-47E4-B1E7-CD1C135E0CAC}">
      <dgm:prSet/>
      <dgm:spPr>
        <a:solidFill>
          <a:srgbClr val="FFC000"/>
        </a:solidFill>
      </dgm:spPr>
      <dgm:t>
        <a:bodyPr/>
        <a:lstStyle/>
        <a:p>
          <a:endParaRPr lang="en-US"/>
        </a:p>
      </dgm:t>
    </dgm:pt>
    <dgm:pt modelId="{3ECA1EC6-4845-497D-9610-AB332246076B}">
      <dgm:prSet phldrT="[Text]" custT="1"/>
      <dgm:spPr/>
      <dgm:t>
        <a:bodyPr/>
        <a:lstStyle/>
        <a:p>
          <a:r>
            <a:rPr lang="el-GR" sz="2400" b="1" dirty="0">
              <a:solidFill>
                <a:srgbClr val="7030A0"/>
              </a:solidFill>
              <a:latin typeface="Times New Roman" panose="02020603050405020304" pitchFamily="18" charset="0"/>
              <a:cs typeface="Times New Roman" panose="02020603050405020304" pitchFamily="18" charset="0"/>
            </a:rPr>
            <a:t>Κατεύθυνση Β’&amp;Γ’</a:t>
          </a:r>
        </a:p>
        <a:p>
          <a:r>
            <a:rPr lang="el-GR" sz="2400" b="1" dirty="0">
              <a:solidFill>
                <a:srgbClr val="7030A0"/>
              </a:solidFill>
              <a:latin typeface="Times New Roman" panose="02020603050405020304" pitchFamily="18" charset="0"/>
              <a:cs typeface="Times New Roman" panose="02020603050405020304" pitchFamily="18" charset="0"/>
            </a:rPr>
            <a:t>Λυκείου</a:t>
          </a:r>
        </a:p>
      </dgm:t>
    </dgm:pt>
    <dgm:pt modelId="{A5DAEA19-000C-41F7-B9FF-E9A41E6AC672}" type="parTrans" cxnId="{FAE82B92-8B15-4390-AB50-C3729F6EBE6A}">
      <dgm:prSet/>
      <dgm:spPr/>
      <dgm:t>
        <a:bodyPr/>
        <a:lstStyle/>
        <a:p>
          <a:endParaRPr lang="en-US"/>
        </a:p>
      </dgm:t>
    </dgm:pt>
    <dgm:pt modelId="{7C66EBFD-C5B6-4943-9F5B-4797095560E0}" type="sibTrans" cxnId="{FAE82B92-8B15-4390-AB50-C3729F6EBE6A}">
      <dgm:prSet/>
      <dgm:spPr>
        <a:solidFill>
          <a:srgbClr val="FFC000"/>
        </a:solidFill>
      </dgm:spPr>
      <dgm:t>
        <a:bodyPr/>
        <a:lstStyle/>
        <a:p>
          <a:endParaRPr lang="en-US" dirty="0"/>
        </a:p>
      </dgm:t>
    </dgm:pt>
    <dgm:pt modelId="{10462B33-F0BB-4180-A582-289D2538BC99}">
      <dgm:prSet phldrT="[Text]" custT="1"/>
      <dgm:spPr/>
      <dgm:t>
        <a:bodyPr/>
        <a:lstStyle/>
        <a:p>
          <a:r>
            <a:rPr lang="el-GR" sz="2600" b="1" dirty="0">
              <a:solidFill>
                <a:srgbClr val="7030A0"/>
              </a:solidFill>
              <a:latin typeface="Times New Roman" panose="02020603050405020304" pitchFamily="18" charset="0"/>
              <a:cs typeface="Times New Roman" panose="02020603050405020304" pitchFamily="18" charset="0"/>
            </a:rPr>
            <a:t>ΟΜΠ Α’ </a:t>
          </a:r>
          <a:r>
            <a:rPr lang="el-GR" sz="2000" b="1" dirty="0">
              <a:solidFill>
                <a:srgbClr val="7030A0"/>
              </a:solidFill>
              <a:latin typeface="Times New Roman" panose="02020603050405020304" pitchFamily="18" charset="0"/>
              <a:cs typeface="Times New Roman" panose="02020603050405020304" pitchFamily="18" charset="0"/>
            </a:rPr>
            <a:t>Λυκείου </a:t>
          </a:r>
          <a:endParaRPr lang="en-US" sz="2000" b="1" dirty="0">
            <a:solidFill>
              <a:srgbClr val="7030A0"/>
            </a:solidFill>
            <a:latin typeface="Times New Roman" panose="02020603050405020304" pitchFamily="18" charset="0"/>
            <a:cs typeface="Times New Roman" panose="02020603050405020304" pitchFamily="18" charset="0"/>
          </a:endParaRPr>
        </a:p>
      </dgm:t>
    </dgm:pt>
    <dgm:pt modelId="{4894EE2D-BE73-4850-9FDD-64C7CA752992}" type="parTrans" cxnId="{71F5921D-877D-4C65-9005-B7CFE677D3D3}">
      <dgm:prSet/>
      <dgm:spPr/>
      <dgm:t>
        <a:bodyPr/>
        <a:lstStyle/>
        <a:p>
          <a:endParaRPr lang="en-US"/>
        </a:p>
      </dgm:t>
    </dgm:pt>
    <dgm:pt modelId="{14951D4A-494D-48A3-AFED-6D5932BFD967}" type="sibTrans" cxnId="{71F5921D-877D-4C65-9005-B7CFE677D3D3}">
      <dgm:prSet/>
      <dgm:spPr>
        <a:solidFill>
          <a:srgbClr val="FFC000"/>
        </a:solidFill>
      </dgm:spPr>
      <dgm:t>
        <a:bodyPr/>
        <a:lstStyle/>
        <a:p>
          <a:endParaRPr lang="en-US" baseline="0" dirty="0">
            <a:solidFill>
              <a:srgbClr val="FFC000"/>
            </a:solidFill>
          </a:endParaRPr>
        </a:p>
      </dgm:t>
    </dgm:pt>
    <dgm:pt modelId="{B9CC0844-50EB-48EC-9125-4F32F1D39817}" type="pres">
      <dgm:prSet presAssocID="{FAA9F954-9432-4319-83E9-3BDB1C415EBA}" presName="cycle" presStyleCnt="0">
        <dgm:presLayoutVars>
          <dgm:dir/>
          <dgm:resizeHandles val="exact"/>
        </dgm:presLayoutVars>
      </dgm:prSet>
      <dgm:spPr/>
      <dgm:t>
        <a:bodyPr/>
        <a:lstStyle/>
        <a:p>
          <a:endParaRPr lang="en-US"/>
        </a:p>
      </dgm:t>
    </dgm:pt>
    <dgm:pt modelId="{EDC0DDEA-0C07-4887-BD38-D12D3FF3443B}" type="pres">
      <dgm:prSet presAssocID="{5CEF2934-6CD0-4ED0-A64D-6A637805FCB4}" presName="node" presStyleLbl="node1" presStyleIdx="0" presStyleCnt="4" custScaleX="201728" custScaleY="122900" custRadScaleRad="97591" custRadScaleInc="2214">
        <dgm:presLayoutVars>
          <dgm:bulletEnabled val="1"/>
        </dgm:presLayoutVars>
      </dgm:prSet>
      <dgm:spPr/>
      <dgm:t>
        <a:bodyPr/>
        <a:lstStyle/>
        <a:p>
          <a:endParaRPr lang="en-US"/>
        </a:p>
      </dgm:t>
    </dgm:pt>
    <dgm:pt modelId="{5984CFCB-A999-4E31-A8D3-CA2F2D10EED1}" type="pres">
      <dgm:prSet presAssocID="{B161FB5F-A82C-4276-B799-B66E954C29A0}" presName="sibTrans" presStyleLbl="sibTrans2D1" presStyleIdx="0" presStyleCnt="4" custScaleX="474340" custScaleY="89237" custLinFactNeighborX="-90189" custLinFactNeighborY="-35764"/>
      <dgm:spPr/>
      <dgm:t>
        <a:bodyPr/>
        <a:lstStyle/>
        <a:p>
          <a:endParaRPr lang="en-US"/>
        </a:p>
      </dgm:t>
    </dgm:pt>
    <dgm:pt modelId="{D3EDBE8F-C259-49B9-8906-A55A4057E42A}" type="pres">
      <dgm:prSet presAssocID="{B161FB5F-A82C-4276-B799-B66E954C29A0}" presName="connectorText" presStyleLbl="sibTrans2D1" presStyleIdx="0" presStyleCnt="4"/>
      <dgm:spPr/>
      <dgm:t>
        <a:bodyPr/>
        <a:lstStyle/>
        <a:p>
          <a:endParaRPr lang="en-US"/>
        </a:p>
      </dgm:t>
    </dgm:pt>
    <dgm:pt modelId="{37F8AE19-3FEE-40C5-A10E-600ED9E490A0}" type="pres">
      <dgm:prSet presAssocID="{63CC1908-71B1-4A3E-975D-718C3B998881}" presName="node" presStyleLbl="node1" presStyleIdx="1" presStyleCnt="4" custScaleX="181476" custScaleY="101302" custRadScaleRad="101129" custRadScaleInc="1883">
        <dgm:presLayoutVars>
          <dgm:bulletEnabled val="1"/>
        </dgm:presLayoutVars>
      </dgm:prSet>
      <dgm:spPr/>
      <dgm:t>
        <a:bodyPr/>
        <a:lstStyle/>
        <a:p>
          <a:endParaRPr lang="en-US"/>
        </a:p>
      </dgm:t>
    </dgm:pt>
    <dgm:pt modelId="{6CACA3CF-A50B-4E07-9C2D-A6E54A8A8F30}" type="pres">
      <dgm:prSet presAssocID="{CF3D50C1-1064-4561-A7F0-ACC760675975}" presName="sibTrans" presStyleLbl="sibTrans2D1" presStyleIdx="1" presStyleCnt="4" custScaleX="187834"/>
      <dgm:spPr/>
      <dgm:t>
        <a:bodyPr/>
        <a:lstStyle/>
        <a:p>
          <a:endParaRPr lang="en-US"/>
        </a:p>
      </dgm:t>
    </dgm:pt>
    <dgm:pt modelId="{E048D0CD-7792-43C6-B7A1-81451FC6C2CE}" type="pres">
      <dgm:prSet presAssocID="{CF3D50C1-1064-4561-A7F0-ACC760675975}" presName="connectorText" presStyleLbl="sibTrans2D1" presStyleIdx="1" presStyleCnt="4"/>
      <dgm:spPr/>
      <dgm:t>
        <a:bodyPr/>
        <a:lstStyle/>
        <a:p>
          <a:endParaRPr lang="en-US"/>
        </a:p>
      </dgm:t>
    </dgm:pt>
    <dgm:pt modelId="{26CA00F2-F716-4B71-AE04-846D788B19EB}" type="pres">
      <dgm:prSet presAssocID="{3ECA1EC6-4845-497D-9610-AB332246076B}" presName="node" presStyleLbl="node1" presStyleIdx="2" presStyleCnt="4" custScaleX="168942" custScaleY="89669" custRadScaleRad="97319" custRadScaleInc="18830">
        <dgm:presLayoutVars>
          <dgm:bulletEnabled val="1"/>
        </dgm:presLayoutVars>
      </dgm:prSet>
      <dgm:spPr/>
      <dgm:t>
        <a:bodyPr/>
        <a:lstStyle/>
        <a:p>
          <a:endParaRPr lang="en-US"/>
        </a:p>
      </dgm:t>
    </dgm:pt>
    <dgm:pt modelId="{2FF1237E-8C1D-469C-99D2-C982766876C3}" type="pres">
      <dgm:prSet presAssocID="{7C66EBFD-C5B6-4943-9F5B-4797095560E0}" presName="sibTrans" presStyleLbl="sibTrans2D1" presStyleIdx="2" presStyleCnt="4" custFlipVert="0" custScaleX="181268" custScaleY="79112" custLinFactNeighborX="45821" custLinFactNeighborY="-10849"/>
      <dgm:spPr/>
      <dgm:t>
        <a:bodyPr/>
        <a:lstStyle/>
        <a:p>
          <a:endParaRPr lang="en-US"/>
        </a:p>
      </dgm:t>
    </dgm:pt>
    <dgm:pt modelId="{A5D15936-791A-4420-B5D6-69D14EFCDE09}" type="pres">
      <dgm:prSet presAssocID="{7C66EBFD-C5B6-4943-9F5B-4797095560E0}" presName="connectorText" presStyleLbl="sibTrans2D1" presStyleIdx="2" presStyleCnt="4"/>
      <dgm:spPr/>
      <dgm:t>
        <a:bodyPr/>
        <a:lstStyle/>
        <a:p>
          <a:endParaRPr lang="en-US"/>
        </a:p>
      </dgm:t>
    </dgm:pt>
    <dgm:pt modelId="{DEA15168-BD7F-4A08-B67F-42B453A89402}" type="pres">
      <dgm:prSet presAssocID="{10462B33-F0BB-4180-A582-289D2538BC99}" presName="node" presStyleLbl="node1" presStyleIdx="3" presStyleCnt="4" custScaleX="113095" custScaleY="122980" custRadScaleRad="108848" custRadScaleInc="-1182">
        <dgm:presLayoutVars>
          <dgm:bulletEnabled val="1"/>
        </dgm:presLayoutVars>
      </dgm:prSet>
      <dgm:spPr/>
      <dgm:t>
        <a:bodyPr/>
        <a:lstStyle/>
        <a:p>
          <a:endParaRPr lang="en-US"/>
        </a:p>
      </dgm:t>
    </dgm:pt>
    <dgm:pt modelId="{3AEDC80C-E343-443E-BF10-7132EC935CBF}" type="pres">
      <dgm:prSet presAssocID="{14951D4A-494D-48A3-AFED-6D5932BFD967}" presName="sibTrans" presStyleLbl="sibTrans2D1" presStyleIdx="3" presStyleCnt="4" custScaleX="235796" custScaleY="83079" custLinFactNeighborX="54452" custLinFactNeighborY="-17407"/>
      <dgm:spPr/>
      <dgm:t>
        <a:bodyPr/>
        <a:lstStyle/>
        <a:p>
          <a:endParaRPr lang="en-US"/>
        </a:p>
      </dgm:t>
    </dgm:pt>
    <dgm:pt modelId="{56C84869-0E1A-4DD0-962B-0E09C8B2BC9D}" type="pres">
      <dgm:prSet presAssocID="{14951D4A-494D-48A3-AFED-6D5932BFD967}" presName="connectorText" presStyleLbl="sibTrans2D1" presStyleIdx="3" presStyleCnt="4"/>
      <dgm:spPr/>
      <dgm:t>
        <a:bodyPr/>
        <a:lstStyle/>
        <a:p>
          <a:endParaRPr lang="en-US"/>
        </a:p>
      </dgm:t>
    </dgm:pt>
  </dgm:ptLst>
  <dgm:cxnLst>
    <dgm:cxn modelId="{41CAAD0F-274F-4164-884D-3D88894E6CA6}" type="presOf" srcId="{14951D4A-494D-48A3-AFED-6D5932BFD967}" destId="{56C84869-0E1A-4DD0-962B-0E09C8B2BC9D}" srcOrd="1" destOrd="0" presId="urn:microsoft.com/office/officeart/2005/8/layout/cycle2"/>
    <dgm:cxn modelId="{B0170478-8CDB-4E10-87D7-3A2E138FD55B}" type="presOf" srcId="{CF3D50C1-1064-4561-A7F0-ACC760675975}" destId="{6CACA3CF-A50B-4E07-9C2D-A6E54A8A8F30}" srcOrd="0" destOrd="0" presId="urn:microsoft.com/office/officeart/2005/8/layout/cycle2"/>
    <dgm:cxn modelId="{BD2E201B-BCB5-44C6-9086-C3497E332F58}" type="presOf" srcId="{CF3D50C1-1064-4561-A7F0-ACC760675975}" destId="{E048D0CD-7792-43C6-B7A1-81451FC6C2CE}" srcOrd="1" destOrd="0" presId="urn:microsoft.com/office/officeart/2005/8/layout/cycle2"/>
    <dgm:cxn modelId="{0E9CEEEE-5650-4711-B0A3-009893F30595}" srcId="{FAA9F954-9432-4319-83E9-3BDB1C415EBA}" destId="{5CEF2934-6CD0-4ED0-A64D-6A637805FCB4}" srcOrd="0" destOrd="0" parTransId="{DEBF993E-9D6D-44AE-9017-8E4CE42ABB2F}" sibTransId="{B161FB5F-A82C-4276-B799-B66E954C29A0}"/>
    <dgm:cxn modelId="{A1FB5A8A-11F6-4B3D-A21C-D4545BF8E13F}" type="presOf" srcId="{B161FB5F-A82C-4276-B799-B66E954C29A0}" destId="{5984CFCB-A999-4E31-A8D3-CA2F2D10EED1}" srcOrd="0" destOrd="0" presId="urn:microsoft.com/office/officeart/2005/8/layout/cycle2"/>
    <dgm:cxn modelId="{FAE82B92-8B15-4390-AB50-C3729F6EBE6A}" srcId="{FAA9F954-9432-4319-83E9-3BDB1C415EBA}" destId="{3ECA1EC6-4845-497D-9610-AB332246076B}" srcOrd="2" destOrd="0" parTransId="{A5DAEA19-000C-41F7-B9FF-E9A41E6AC672}" sibTransId="{7C66EBFD-C5B6-4943-9F5B-4797095560E0}"/>
    <dgm:cxn modelId="{23C59AFC-D4A6-4A5A-88C7-69AB1F42CCC7}" type="presOf" srcId="{10462B33-F0BB-4180-A582-289D2538BC99}" destId="{DEA15168-BD7F-4A08-B67F-42B453A89402}" srcOrd="0" destOrd="0" presId="urn:microsoft.com/office/officeart/2005/8/layout/cycle2"/>
    <dgm:cxn modelId="{990089E6-850B-47E4-B1E7-CD1C135E0CAC}" srcId="{FAA9F954-9432-4319-83E9-3BDB1C415EBA}" destId="{63CC1908-71B1-4A3E-975D-718C3B998881}" srcOrd="1" destOrd="0" parTransId="{28A128CB-EF2C-4270-8846-B1F77EA49C9B}" sibTransId="{CF3D50C1-1064-4561-A7F0-ACC760675975}"/>
    <dgm:cxn modelId="{CC7E9B82-08C0-4BBE-AF54-7EE1DA2AE0C5}" type="presOf" srcId="{63CC1908-71B1-4A3E-975D-718C3B998881}" destId="{37F8AE19-3FEE-40C5-A10E-600ED9E490A0}" srcOrd="0" destOrd="0" presId="urn:microsoft.com/office/officeart/2005/8/layout/cycle2"/>
    <dgm:cxn modelId="{DF402628-CB76-4F5B-BD18-F51E5B55847C}" type="presOf" srcId="{7C66EBFD-C5B6-4943-9F5B-4797095560E0}" destId="{A5D15936-791A-4420-B5D6-69D14EFCDE09}" srcOrd="1" destOrd="0" presId="urn:microsoft.com/office/officeart/2005/8/layout/cycle2"/>
    <dgm:cxn modelId="{9EC410EF-8BE6-407B-BEAF-C11243A4F464}" type="presOf" srcId="{FAA9F954-9432-4319-83E9-3BDB1C415EBA}" destId="{B9CC0844-50EB-48EC-9125-4F32F1D39817}" srcOrd="0" destOrd="0" presId="urn:microsoft.com/office/officeart/2005/8/layout/cycle2"/>
    <dgm:cxn modelId="{71F5921D-877D-4C65-9005-B7CFE677D3D3}" srcId="{FAA9F954-9432-4319-83E9-3BDB1C415EBA}" destId="{10462B33-F0BB-4180-A582-289D2538BC99}" srcOrd="3" destOrd="0" parTransId="{4894EE2D-BE73-4850-9FDD-64C7CA752992}" sibTransId="{14951D4A-494D-48A3-AFED-6D5932BFD967}"/>
    <dgm:cxn modelId="{5C6C7387-EA09-460A-82F9-5FA9D485C756}" type="presOf" srcId="{5CEF2934-6CD0-4ED0-A64D-6A637805FCB4}" destId="{EDC0DDEA-0C07-4887-BD38-D12D3FF3443B}" srcOrd="0" destOrd="0" presId="urn:microsoft.com/office/officeart/2005/8/layout/cycle2"/>
    <dgm:cxn modelId="{A081DA9D-5E71-48DA-8143-E23AC2C4E0EC}" type="presOf" srcId="{14951D4A-494D-48A3-AFED-6D5932BFD967}" destId="{3AEDC80C-E343-443E-BF10-7132EC935CBF}" srcOrd="0" destOrd="0" presId="urn:microsoft.com/office/officeart/2005/8/layout/cycle2"/>
    <dgm:cxn modelId="{BA6B3701-54EA-42EF-8B9A-5F5F7A9194B4}" type="presOf" srcId="{3ECA1EC6-4845-497D-9610-AB332246076B}" destId="{26CA00F2-F716-4B71-AE04-846D788B19EB}" srcOrd="0" destOrd="0" presId="urn:microsoft.com/office/officeart/2005/8/layout/cycle2"/>
    <dgm:cxn modelId="{2BC3B485-4317-410E-8A80-B112BFD31BD5}" type="presOf" srcId="{B161FB5F-A82C-4276-B799-B66E954C29A0}" destId="{D3EDBE8F-C259-49B9-8906-A55A4057E42A}" srcOrd="1" destOrd="0" presId="urn:microsoft.com/office/officeart/2005/8/layout/cycle2"/>
    <dgm:cxn modelId="{F5A4C611-6D7E-468C-B225-3B9F462CA00F}" type="presOf" srcId="{7C66EBFD-C5B6-4943-9F5B-4797095560E0}" destId="{2FF1237E-8C1D-469C-99D2-C982766876C3}" srcOrd="0" destOrd="0" presId="urn:microsoft.com/office/officeart/2005/8/layout/cycle2"/>
    <dgm:cxn modelId="{34BBD8EE-6B39-424C-BD72-E139E0B4B45B}" type="presParOf" srcId="{B9CC0844-50EB-48EC-9125-4F32F1D39817}" destId="{EDC0DDEA-0C07-4887-BD38-D12D3FF3443B}" srcOrd="0" destOrd="0" presId="urn:microsoft.com/office/officeart/2005/8/layout/cycle2"/>
    <dgm:cxn modelId="{86D9DF9A-6286-4F02-951C-6895ED8C2016}" type="presParOf" srcId="{B9CC0844-50EB-48EC-9125-4F32F1D39817}" destId="{5984CFCB-A999-4E31-A8D3-CA2F2D10EED1}" srcOrd="1" destOrd="0" presId="urn:microsoft.com/office/officeart/2005/8/layout/cycle2"/>
    <dgm:cxn modelId="{6500D87F-4058-403C-95AA-A540B29334E6}" type="presParOf" srcId="{5984CFCB-A999-4E31-A8D3-CA2F2D10EED1}" destId="{D3EDBE8F-C259-49B9-8906-A55A4057E42A}" srcOrd="0" destOrd="0" presId="urn:microsoft.com/office/officeart/2005/8/layout/cycle2"/>
    <dgm:cxn modelId="{B3C9FA46-3237-4C9C-A367-453216BA9DCB}" type="presParOf" srcId="{B9CC0844-50EB-48EC-9125-4F32F1D39817}" destId="{37F8AE19-3FEE-40C5-A10E-600ED9E490A0}" srcOrd="2" destOrd="0" presId="urn:microsoft.com/office/officeart/2005/8/layout/cycle2"/>
    <dgm:cxn modelId="{7EB1E48F-1570-48E4-AF9D-8DD65BD6BFDA}" type="presParOf" srcId="{B9CC0844-50EB-48EC-9125-4F32F1D39817}" destId="{6CACA3CF-A50B-4E07-9C2D-A6E54A8A8F30}" srcOrd="3" destOrd="0" presId="urn:microsoft.com/office/officeart/2005/8/layout/cycle2"/>
    <dgm:cxn modelId="{8C1FF176-C652-4D2A-BB9E-24B2C914ECA7}" type="presParOf" srcId="{6CACA3CF-A50B-4E07-9C2D-A6E54A8A8F30}" destId="{E048D0CD-7792-43C6-B7A1-81451FC6C2CE}" srcOrd="0" destOrd="0" presId="urn:microsoft.com/office/officeart/2005/8/layout/cycle2"/>
    <dgm:cxn modelId="{442EAFF8-974B-447A-AACB-064710FF6074}" type="presParOf" srcId="{B9CC0844-50EB-48EC-9125-4F32F1D39817}" destId="{26CA00F2-F716-4B71-AE04-846D788B19EB}" srcOrd="4" destOrd="0" presId="urn:microsoft.com/office/officeart/2005/8/layout/cycle2"/>
    <dgm:cxn modelId="{0A8290DD-C45B-4F33-B735-6B90351C17AB}" type="presParOf" srcId="{B9CC0844-50EB-48EC-9125-4F32F1D39817}" destId="{2FF1237E-8C1D-469C-99D2-C982766876C3}" srcOrd="5" destOrd="0" presId="urn:microsoft.com/office/officeart/2005/8/layout/cycle2"/>
    <dgm:cxn modelId="{E9BB4EC9-F406-4925-9C90-80B4F0C82CE4}" type="presParOf" srcId="{2FF1237E-8C1D-469C-99D2-C982766876C3}" destId="{A5D15936-791A-4420-B5D6-69D14EFCDE09}" srcOrd="0" destOrd="0" presId="urn:microsoft.com/office/officeart/2005/8/layout/cycle2"/>
    <dgm:cxn modelId="{62683A70-49D0-46DB-89A4-D75768B1A063}" type="presParOf" srcId="{B9CC0844-50EB-48EC-9125-4F32F1D39817}" destId="{DEA15168-BD7F-4A08-B67F-42B453A89402}" srcOrd="6" destOrd="0" presId="urn:microsoft.com/office/officeart/2005/8/layout/cycle2"/>
    <dgm:cxn modelId="{EA7180DC-5226-4D85-B1D7-31B863FC201E}" type="presParOf" srcId="{B9CC0844-50EB-48EC-9125-4F32F1D39817}" destId="{3AEDC80C-E343-443E-BF10-7132EC935CBF}" srcOrd="7" destOrd="0" presId="urn:microsoft.com/office/officeart/2005/8/layout/cycle2"/>
    <dgm:cxn modelId="{FC84197D-F4F8-4406-83F5-124C88B6868A}" type="presParOf" srcId="{3AEDC80C-E343-443E-BF10-7132EC935CBF}" destId="{56C84869-0E1A-4DD0-962B-0E09C8B2BC9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6C4D77-A583-426E-BAA6-701464B8E98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3BF89E20-AFE4-415B-9E78-7F0AA8CDE816}">
      <dgm:prSet phldrT="[Text]" custT="1"/>
      <dgm:spPr/>
      <dgm:t>
        <a:bodyPr/>
        <a:lstStyle/>
        <a:p>
          <a:r>
            <a:rPr lang="el-GR" sz="1400" b="1" dirty="0"/>
            <a:t>Β</a:t>
          </a:r>
          <a:endParaRPr lang="en-GB" sz="1400" b="1" dirty="0"/>
        </a:p>
      </dgm:t>
    </dgm:pt>
    <dgm:pt modelId="{3836FADD-8151-4B30-9DFF-D84D848E7A88}" type="parTrans" cxnId="{75A90FC0-96E1-459B-A3F3-0A998B5A137F}">
      <dgm:prSet/>
      <dgm:spPr/>
      <dgm:t>
        <a:bodyPr/>
        <a:lstStyle/>
        <a:p>
          <a:endParaRPr lang="en-GB"/>
        </a:p>
      </dgm:t>
    </dgm:pt>
    <dgm:pt modelId="{1E29E0A1-C85D-4CCE-95AE-7DA6950D8583}" type="sibTrans" cxnId="{75A90FC0-96E1-459B-A3F3-0A998B5A137F}">
      <dgm:prSet/>
      <dgm:spPr>
        <a:solidFill>
          <a:srgbClr val="FF0000"/>
        </a:solidFill>
      </dgm:spPr>
      <dgm:t>
        <a:bodyPr/>
        <a:lstStyle/>
        <a:p>
          <a:endParaRPr lang="en-GB"/>
        </a:p>
      </dgm:t>
    </dgm:pt>
    <dgm:pt modelId="{09552DF4-6F15-4F8E-91D5-CD31770D1E87}">
      <dgm:prSet phldrT="[Text]" custT="1"/>
      <dgm:spPr/>
      <dgm:t>
        <a:bodyPr/>
        <a:lstStyle/>
        <a:p>
          <a:r>
            <a:rPr lang="el-GR" sz="1200" dirty="0"/>
            <a:t>Επιλογές μαθημάτων με βάση την απόφαση του προηγούμενου σταδίου πχ Κύπρος -Ελλάδα:</a:t>
          </a:r>
          <a:endParaRPr lang="en-GB" sz="1200" dirty="0"/>
        </a:p>
      </dgm:t>
    </dgm:pt>
    <dgm:pt modelId="{216D64B4-B848-45E3-A7B2-318F56091FC3}" type="parTrans" cxnId="{BC75EB4B-36E5-4538-902C-7474DC8F3BFD}">
      <dgm:prSet/>
      <dgm:spPr/>
      <dgm:t>
        <a:bodyPr/>
        <a:lstStyle/>
        <a:p>
          <a:endParaRPr lang="en-GB"/>
        </a:p>
      </dgm:t>
    </dgm:pt>
    <dgm:pt modelId="{D2FC342A-416E-49B4-8EEF-C79FDD34A488}" type="sibTrans" cxnId="{BC75EB4B-36E5-4538-902C-7474DC8F3BFD}">
      <dgm:prSet/>
      <dgm:spPr/>
      <dgm:t>
        <a:bodyPr/>
        <a:lstStyle/>
        <a:p>
          <a:endParaRPr lang="en-GB"/>
        </a:p>
      </dgm:t>
    </dgm:pt>
    <dgm:pt modelId="{AF3281E7-3326-47F3-91AE-84B204635FB5}">
      <dgm:prSet phldrT="[Text]" custT="1"/>
      <dgm:spPr/>
      <dgm:t>
        <a:bodyPr/>
        <a:lstStyle/>
        <a:p>
          <a:r>
            <a:rPr lang="el-GR" sz="1400" b="1" dirty="0"/>
            <a:t>Γ</a:t>
          </a:r>
          <a:endParaRPr lang="en-GB" sz="1400" b="1" dirty="0"/>
        </a:p>
      </dgm:t>
    </dgm:pt>
    <dgm:pt modelId="{9F54ABF2-CDB8-4F32-A846-1122491F37CA}" type="parTrans" cxnId="{AACC6D80-E559-47AF-A51D-FBA8779A60B5}">
      <dgm:prSet/>
      <dgm:spPr/>
      <dgm:t>
        <a:bodyPr/>
        <a:lstStyle/>
        <a:p>
          <a:endParaRPr lang="en-GB"/>
        </a:p>
      </dgm:t>
    </dgm:pt>
    <dgm:pt modelId="{22FE8B83-7FBD-4D84-9D4A-24B5912EE0FD}" type="sibTrans" cxnId="{AACC6D80-E559-47AF-A51D-FBA8779A60B5}">
      <dgm:prSet/>
      <dgm:spPr>
        <a:solidFill>
          <a:srgbClr val="FF0000"/>
        </a:solidFill>
      </dgm:spPr>
      <dgm:t>
        <a:bodyPr/>
        <a:lstStyle/>
        <a:p>
          <a:endParaRPr lang="en-GB"/>
        </a:p>
      </dgm:t>
    </dgm:pt>
    <dgm:pt modelId="{EF12CC47-C124-4877-BA30-AA5551F33D01}">
      <dgm:prSet phldrT="[Text]" custT="1"/>
      <dgm:spPr/>
      <dgm:t>
        <a:bodyPr/>
        <a:lstStyle/>
        <a:p>
          <a:r>
            <a:rPr lang="el-GR" sz="1400" b="1" dirty="0"/>
            <a:t>Δ</a:t>
          </a:r>
          <a:endParaRPr lang="en-GB" sz="1400" b="1" dirty="0"/>
        </a:p>
      </dgm:t>
    </dgm:pt>
    <dgm:pt modelId="{AE3142E7-4F20-4954-A949-C5CE589F0293}" type="parTrans" cxnId="{19572677-DD1A-4675-9ACB-2CFF3884FFCE}">
      <dgm:prSet/>
      <dgm:spPr/>
      <dgm:t>
        <a:bodyPr/>
        <a:lstStyle/>
        <a:p>
          <a:endParaRPr lang="en-GB"/>
        </a:p>
      </dgm:t>
    </dgm:pt>
    <dgm:pt modelId="{A9DE5727-4452-49C3-973C-FF7F19EB7494}" type="sibTrans" cxnId="{19572677-DD1A-4675-9ACB-2CFF3884FFCE}">
      <dgm:prSet/>
      <dgm:spPr/>
      <dgm:t>
        <a:bodyPr/>
        <a:lstStyle/>
        <a:p>
          <a:endParaRPr lang="en-GB"/>
        </a:p>
      </dgm:t>
    </dgm:pt>
    <dgm:pt modelId="{C1A2A407-500E-4130-B5EE-101100F25577}">
      <dgm:prSet phldrT="[Text]" custT="1"/>
      <dgm:spPr/>
      <dgm:t>
        <a:bodyPr/>
        <a:lstStyle/>
        <a:p>
          <a:r>
            <a:rPr lang="el-GR" sz="1200" dirty="0"/>
            <a:t>Ομάδες Επαγγελμάτων</a:t>
          </a:r>
          <a:endParaRPr lang="en-GB" sz="1200" dirty="0"/>
        </a:p>
      </dgm:t>
    </dgm:pt>
    <dgm:pt modelId="{C966E0D4-666E-4269-9EA4-D427E745D9C2}" type="parTrans" cxnId="{3FD3BA7D-5E0C-40C3-9447-ED8A8CBF3CF3}">
      <dgm:prSet/>
      <dgm:spPr/>
      <dgm:t>
        <a:bodyPr/>
        <a:lstStyle/>
        <a:p>
          <a:endParaRPr lang="el-GR"/>
        </a:p>
      </dgm:t>
    </dgm:pt>
    <dgm:pt modelId="{C519E40A-FF11-4ED8-AFAB-871D1B7E5D63}" type="sibTrans" cxnId="{3FD3BA7D-5E0C-40C3-9447-ED8A8CBF3CF3}">
      <dgm:prSet/>
      <dgm:spPr/>
      <dgm:t>
        <a:bodyPr/>
        <a:lstStyle/>
        <a:p>
          <a:endParaRPr lang="el-GR"/>
        </a:p>
      </dgm:t>
    </dgm:pt>
    <dgm:pt modelId="{443C46CA-D3A0-4ECD-B929-D88FAA1ACC3E}">
      <dgm:prSet phldrT="[Text]" custT="1"/>
      <dgm:spPr/>
      <dgm:t>
        <a:bodyPr/>
        <a:lstStyle/>
        <a:p>
          <a:r>
            <a:rPr lang="el-GR" sz="1200" dirty="0"/>
            <a:t>Εκπαίδευση ανά χώρα π.χ. Κύπρος-Ελλάδα: Επιστημονικά Πεδία/ Πλαίσια Πρόσβασης  </a:t>
          </a:r>
          <a:endParaRPr lang="en-GB" sz="1200" dirty="0"/>
        </a:p>
      </dgm:t>
    </dgm:pt>
    <dgm:pt modelId="{CC1D2A44-144E-497E-BEC9-EE5732A31A7E}" type="parTrans" cxnId="{22D674F0-173D-461B-A894-0781B269BAB1}">
      <dgm:prSet/>
      <dgm:spPr/>
      <dgm:t>
        <a:bodyPr/>
        <a:lstStyle/>
        <a:p>
          <a:endParaRPr lang="el-GR"/>
        </a:p>
      </dgm:t>
    </dgm:pt>
    <dgm:pt modelId="{ADE18159-F716-4F8E-93FF-172E8B33DA03}" type="sibTrans" cxnId="{22D674F0-173D-461B-A894-0781B269BAB1}">
      <dgm:prSet/>
      <dgm:spPr/>
      <dgm:t>
        <a:bodyPr/>
        <a:lstStyle/>
        <a:p>
          <a:endParaRPr lang="el-GR"/>
        </a:p>
      </dgm:t>
    </dgm:pt>
    <dgm:pt modelId="{81452181-F258-421A-AA31-D951886BD226}">
      <dgm:prSet phldrT="[Text]" custT="1"/>
      <dgm:spPr/>
      <dgm:t>
        <a:bodyPr/>
        <a:lstStyle/>
        <a:p>
          <a:endParaRPr lang="en-GB" sz="1200" dirty="0"/>
        </a:p>
      </dgm:t>
    </dgm:pt>
    <dgm:pt modelId="{2E286FE6-E54F-4049-9208-35F601C9A0C2}" type="parTrans" cxnId="{FA6756C7-EAD6-4D33-A653-431E6EE17C86}">
      <dgm:prSet/>
      <dgm:spPr/>
      <dgm:t>
        <a:bodyPr/>
        <a:lstStyle/>
        <a:p>
          <a:endParaRPr lang="el-GR"/>
        </a:p>
      </dgm:t>
    </dgm:pt>
    <dgm:pt modelId="{C57811D4-2482-4BFD-BA56-5445E036A4D6}" type="sibTrans" cxnId="{FA6756C7-EAD6-4D33-A653-431E6EE17C86}">
      <dgm:prSet/>
      <dgm:spPr/>
      <dgm:t>
        <a:bodyPr/>
        <a:lstStyle/>
        <a:p>
          <a:endParaRPr lang="el-GR"/>
        </a:p>
      </dgm:t>
    </dgm:pt>
    <dgm:pt modelId="{9C4BF887-5AE7-49DE-B24A-86B599F62B0A}">
      <dgm:prSet phldrT="[Text]" custT="1"/>
      <dgm:spPr/>
      <dgm:t>
        <a:bodyPr/>
        <a:lstStyle/>
        <a:p>
          <a:r>
            <a:rPr lang="el-GR" sz="1200" dirty="0"/>
            <a:t>1……………….</a:t>
          </a:r>
          <a:endParaRPr lang="en-GB" sz="1200" dirty="0"/>
        </a:p>
      </dgm:t>
    </dgm:pt>
    <dgm:pt modelId="{3C01354F-A2C6-4F09-8D23-1056CC4894F8}" type="parTrans" cxnId="{BE0B37BB-F848-412C-BEA6-6B7E8616C046}">
      <dgm:prSet/>
      <dgm:spPr/>
      <dgm:t>
        <a:bodyPr/>
        <a:lstStyle/>
        <a:p>
          <a:endParaRPr lang="el-GR"/>
        </a:p>
      </dgm:t>
    </dgm:pt>
    <dgm:pt modelId="{F1C71B65-5306-46C8-B783-BC4D5009C01B}" type="sibTrans" cxnId="{BE0B37BB-F848-412C-BEA6-6B7E8616C046}">
      <dgm:prSet/>
      <dgm:spPr/>
      <dgm:t>
        <a:bodyPr/>
        <a:lstStyle/>
        <a:p>
          <a:endParaRPr lang="el-GR"/>
        </a:p>
      </dgm:t>
    </dgm:pt>
    <dgm:pt modelId="{E8E1B86C-8420-424A-AF19-5AD102319E33}">
      <dgm:prSet phldrT="[Text]" custT="1"/>
      <dgm:spPr/>
      <dgm:t>
        <a:bodyPr/>
        <a:lstStyle/>
        <a:p>
          <a:r>
            <a:rPr lang="el-GR" sz="1200" dirty="0"/>
            <a:t>2……………….</a:t>
          </a:r>
          <a:endParaRPr lang="en-GB" sz="1200" dirty="0"/>
        </a:p>
      </dgm:t>
    </dgm:pt>
    <dgm:pt modelId="{A5C6E94F-0718-4469-8F24-F8CF19F071B3}" type="parTrans" cxnId="{8B93F2A0-ABC4-4E09-BC0E-ECD2F3DBAD2A}">
      <dgm:prSet/>
      <dgm:spPr/>
      <dgm:t>
        <a:bodyPr/>
        <a:lstStyle/>
        <a:p>
          <a:endParaRPr lang="el-GR"/>
        </a:p>
      </dgm:t>
    </dgm:pt>
    <dgm:pt modelId="{EFD9037E-8D86-4EAE-A1E5-35F3F18EB20C}" type="sibTrans" cxnId="{8B93F2A0-ABC4-4E09-BC0E-ECD2F3DBAD2A}">
      <dgm:prSet/>
      <dgm:spPr/>
      <dgm:t>
        <a:bodyPr/>
        <a:lstStyle/>
        <a:p>
          <a:endParaRPr lang="el-GR"/>
        </a:p>
      </dgm:t>
    </dgm:pt>
    <dgm:pt modelId="{F958E70A-333A-4CFB-B4BA-BDA6C08BDEF9}">
      <dgm:prSet custT="1"/>
      <dgm:spPr/>
      <dgm:t>
        <a:bodyPr/>
        <a:lstStyle/>
        <a:p>
          <a:r>
            <a:rPr lang="el-GR" sz="1200" dirty="0"/>
            <a:t>Επιλογή Κατεύθυνσης Γ΄ και Β’ τάξης  με βάση  τα προηγούμενα στάδια </a:t>
          </a:r>
        </a:p>
      </dgm:t>
    </dgm:pt>
    <dgm:pt modelId="{27F6B1F3-D942-4496-B71F-968F5B440740}" type="parTrans" cxnId="{08A1BF74-1145-44FF-A80A-949CDCEB388C}">
      <dgm:prSet/>
      <dgm:spPr/>
      <dgm:t>
        <a:bodyPr/>
        <a:lstStyle/>
        <a:p>
          <a:endParaRPr lang="el-GR"/>
        </a:p>
      </dgm:t>
    </dgm:pt>
    <dgm:pt modelId="{B4A073B7-9B38-4D84-B298-5230080EAFA2}" type="sibTrans" cxnId="{08A1BF74-1145-44FF-A80A-949CDCEB388C}">
      <dgm:prSet/>
      <dgm:spPr/>
      <dgm:t>
        <a:bodyPr/>
        <a:lstStyle/>
        <a:p>
          <a:endParaRPr lang="el-GR"/>
        </a:p>
      </dgm:t>
    </dgm:pt>
    <dgm:pt modelId="{BE5F88F9-F042-42D5-B7DD-B7E3EC9345DE}">
      <dgm:prSet custT="1"/>
      <dgm:spPr/>
      <dgm:t>
        <a:bodyPr/>
        <a:lstStyle/>
        <a:p>
          <a:r>
            <a:rPr lang="el-GR" sz="1200" dirty="0"/>
            <a:t>Κατεύθυνση-   Μαθήματα</a:t>
          </a:r>
        </a:p>
      </dgm:t>
    </dgm:pt>
    <dgm:pt modelId="{833ED8CF-13E7-4C75-85B5-83FA37EF316A}" type="parTrans" cxnId="{80587D60-C95B-4A98-A52C-FF9E0CB6604E}">
      <dgm:prSet/>
      <dgm:spPr/>
      <dgm:t>
        <a:bodyPr/>
        <a:lstStyle/>
        <a:p>
          <a:endParaRPr lang="el-GR"/>
        </a:p>
      </dgm:t>
    </dgm:pt>
    <dgm:pt modelId="{5A13B683-2A37-4256-A225-5B82F6BAAC96}" type="sibTrans" cxnId="{80587D60-C95B-4A98-A52C-FF9E0CB6604E}">
      <dgm:prSet/>
      <dgm:spPr/>
      <dgm:t>
        <a:bodyPr/>
        <a:lstStyle/>
        <a:p>
          <a:endParaRPr lang="el-GR"/>
        </a:p>
      </dgm:t>
    </dgm:pt>
    <dgm:pt modelId="{EFDA54FA-57BC-48E6-ACAE-44DD0A2D48FC}">
      <dgm:prSet custT="1"/>
      <dgm:spPr/>
      <dgm:t>
        <a:bodyPr/>
        <a:lstStyle/>
        <a:p>
          <a:r>
            <a:rPr lang="el-GR" sz="1200" dirty="0"/>
            <a:t>Επιλογή Ομάδας </a:t>
          </a:r>
          <a:r>
            <a:rPr lang="el-GR" sz="1200" dirty="0" err="1"/>
            <a:t>Προσανατολισ</a:t>
          </a:r>
          <a:r>
            <a:rPr lang="el-GR" sz="1200" dirty="0"/>
            <a:t>-μού Α΄ τάξης πάντα με βάση τις επιλογές του προηγούμενου σταδίου</a:t>
          </a:r>
          <a:r>
            <a:rPr lang="el-GR" sz="1000" dirty="0"/>
            <a:t>.</a:t>
          </a:r>
          <a:endParaRPr lang="el-GR" sz="1200" dirty="0"/>
        </a:p>
      </dgm:t>
    </dgm:pt>
    <dgm:pt modelId="{0F779577-1BE3-43AB-8F25-87C6313112A5}" type="parTrans" cxnId="{00B8ECB4-205E-44E9-97BF-9DCD51204982}">
      <dgm:prSet/>
      <dgm:spPr/>
      <dgm:t>
        <a:bodyPr/>
        <a:lstStyle/>
        <a:p>
          <a:endParaRPr lang="el-GR"/>
        </a:p>
      </dgm:t>
    </dgm:pt>
    <dgm:pt modelId="{0C5B0112-6424-4F97-B938-C00DEBE02670}" type="sibTrans" cxnId="{00B8ECB4-205E-44E9-97BF-9DCD51204982}">
      <dgm:prSet/>
      <dgm:spPr/>
      <dgm:t>
        <a:bodyPr/>
        <a:lstStyle/>
        <a:p>
          <a:endParaRPr lang="el-GR"/>
        </a:p>
      </dgm:t>
    </dgm:pt>
    <dgm:pt modelId="{E6F97FBC-77E2-49F3-9EFD-B129D33B6E56}">
      <dgm:prSet phldrT="[Text]" custT="1"/>
      <dgm:spPr/>
      <dgm:t>
        <a:bodyPr/>
        <a:lstStyle/>
        <a:p>
          <a:r>
            <a:rPr lang="el-GR" sz="1200" dirty="0"/>
            <a:t>Αυτογνωσία</a:t>
          </a:r>
          <a:endParaRPr lang="en-GB" sz="1200" dirty="0"/>
        </a:p>
      </dgm:t>
    </dgm:pt>
    <dgm:pt modelId="{663AF2C7-DB09-4C7F-A978-2EBF2670A8F4}" type="sibTrans" cxnId="{DD007D9B-7050-4FDC-971E-DCDCF584AAC9}">
      <dgm:prSet/>
      <dgm:spPr/>
      <dgm:t>
        <a:bodyPr/>
        <a:lstStyle/>
        <a:p>
          <a:endParaRPr lang="en-GB"/>
        </a:p>
      </dgm:t>
    </dgm:pt>
    <dgm:pt modelId="{68EEA9BA-9B97-4612-B997-A0F77F1F3450}" type="parTrans" cxnId="{DD007D9B-7050-4FDC-971E-DCDCF584AAC9}">
      <dgm:prSet/>
      <dgm:spPr/>
      <dgm:t>
        <a:bodyPr/>
        <a:lstStyle/>
        <a:p>
          <a:endParaRPr lang="en-GB"/>
        </a:p>
      </dgm:t>
    </dgm:pt>
    <dgm:pt modelId="{CC96ECF6-0131-4A35-A185-8EDA59BC1CE7}">
      <dgm:prSet phldrT="[Text]" custT="1"/>
      <dgm:spPr/>
      <dgm:t>
        <a:bodyPr/>
        <a:lstStyle/>
        <a:p>
          <a:r>
            <a:rPr lang="el-GR" sz="1400" b="1" dirty="0"/>
            <a:t>Α</a:t>
          </a:r>
          <a:endParaRPr lang="en-GB" sz="1400" b="1" dirty="0"/>
        </a:p>
      </dgm:t>
    </dgm:pt>
    <dgm:pt modelId="{6C769F41-F7D4-4775-8188-89EF47CA78DC}" type="sibTrans" cxnId="{20EF03FE-EA77-4DCB-9BCB-86ABF74862A9}">
      <dgm:prSet/>
      <dgm:spPr>
        <a:solidFill>
          <a:srgbClr val="FF0000"/>
        </a:solidFill>
      </dgm:spPr>
      <dgm:t>
        <a:bodyPr/>
        <a:lstStyle/>
        <a:p>
          <a:endParaRPr lang="en-GB"/>
        </a:p>
      </dgm:t>
    </dgm:pt>
    <dgm:pt modelId="{A0185A51-D9C7-47DF-B224-1A9DD20BE1B9}" type="parTrans" cxnId="{20EF03FE-EA77-4DCB-9BCB-86ABF74862A9}">
      <dgm:prSet/>
      <dgm:spPr/>
      <dgm:t>
        <a:bodyPr/>
        <a:lstStyle/>
        <a:p>
          <a:endParaRPr lang="en-GB"/>
        </a:p>
      </dgm:t>
    </dgm:pt>
    <dgm:pt modelId="{1632D3D7-E8FF-408E-BB26-1B6B34B98CE1}">
      <dgm:prSet custT="1"/>
      <dgm:spPr/>
      <dgm:t>
        <a:bodyPr/>
        <a:lstStyle/>
        <a:p>
          <a:endParaRPr lang="el-GR" sz="1200" dirty="0"/>
        </a:p>
      </dgm:t>
    </dgm:pt>
    <dgm:pt modelId="{A367EEE2-53AD-456B-AE1C-18D6B2B87DA4}" type="parTrans" cxnId="{1A782A07-40F2-4D12-AEF3-C5F4B21E5A4F}">
      <dgm:prSet/>
      <dgm:spPr/>
      <dgm:t>
        <a:bodyPr/>
        <a:lstStyle/>
        <a:p>
          <a:endParaRPr lang="en-US"/>
        </a:p>
      </dgm:t>
    </dgm:pt>
    <dgm:pt modelId="{E5DE5DD2-E65A-4181-A1DC-63D37CFB519B}" type="sibTrans" cxnId="{1A782A07-40F2-4D12-AEF3-C5F4B21E5A4F}">
      <dgm:prSet/>
      <dgm:spPr/>
      <dgm:t>
        <a:bodyPr/>
        <a:lstStyle/>
        <a:p>
          <a:endParaRPr lang="en-US"/>
        </a:p>
      </dgm:t>
    </dgm:pt>
    <dgm:pt modelId="{A50F1B83-09DA-45C3-9B98-4695845912F6}">
      <dgm:prSet custT="1"/>
      <dgm:spPr/>
      <dgm:t>
        <a:bodyPr/>
        <a:lstStyle/>
        <a:p>
          <a:r>
            <a:rPr lang="en-US" sz="1200" dirty="0"/>
            <a:t>1……………….</a:t>
          </a:r>
          <a:endParaRPr lang="el-GR" sz="1200" dirty="0"/>
        </a:p>
        <a:p>
          <a:r>
            <a:rPr lang="en-US" sz="1200" dirty="0"/>
            <a:t>2……………….</a:t>
          </a:r>
        </a:p>
        <a:p>
          <a:endParaRPr lang="en-US" sz="1200" dirty="0"/>
        </a:p>
      </dgm:t>
    </dgm:pt>
    <dgm:pt modelId="{724998BB-45CD-4EF0-8E8B-59AE312893D1}" type="parTrans" cxnId="{D078ACBD-3E86-420F-AFBB-0EC71B11A5C6}">
      <dgm:prSet/>
      <dgm:spPr/>
      <dgm:t>
        <a:bodyPr/>
        <a:lstStyle/>
        <a:p>
          <a:endParaRPr lang="en-US"/>
        </a:p>
      </dgm:t>
    </dgm:pt>
    <dgm:pt modelId="{D81E0A5D-B6B8-4926-BDAE-290E3ED9B62C}" type="sibTrans" cxnId="{D078ACBD-3E86-420F-AFBB-0EC71B11A5C6}">
      <dgm:prSet/>
      <dgm:spPr/>
      <dgm:t>
        <a:bodyPr/>
        <a:lstStyle/>
        <a:p>
          <a:endParaRPr lang="en-US"/>
        </a:p>
      </dgm:t>
    </dgm:pt>
    <dgm:pt modelId="{D825075A-0A10-4419-AFAE-8E87C8A23374}">
      <dgm:prSet custT="1"/>
      <dgm:spPr/>
      <dgm:t>
        <a:bodyPr/>
        <a:lstStyle/>
        <a:p>
          <a:r>
            <a:rPr lang="en-US" sz="1200" dirty="0"/>
            <a:t>1……………….</a:t>
          </a:r>
          <a:endParaRPr lang="el-GR" sz="1200" dirty="0"/>
        </a:p>
      </dgm:t>
    </dgm:pt>
    <dgm:pt modelId="{6FD4051C-0818-4A94-B98E-73269CA4A744}" type="parTrans" cxnId="{22BE6CEB-4710-4BE8-9F1C-320F3E82E655}">
      <dgm:prSet/>
      <dgm:spPr/>
      <dgm:t>
        <a:bodyPr/>
        <a:lstStyle/>
        <a:p>
          <a:endParaRPr lang="en-US"/>
        </a:p>
      </dgm:t>
    </dgm:pt>
    <dgm:pt modelId="{BB97E17D-7C4C-4647-A93D-E731A5C5C690}" type="sibTrans" cxnId="{22BE6CEB-4710-4BE8-9F1C-320F3E82E655}">
      <dgm:prSet/>
      <dgm:spPr/>
      <dgm:t>
        <a:bodyPr/>
        <a:lstStyle/>
        <a:p>
          <a:endParaRPr lang="en-US"/>
        </a:p>
      </dgm:t>
    </dgm:pt>
    <dgm:pt modelId="{D97E1E57-7F48-467B-B600-3F3C92A6A2F8}">
      <dgm:prSet custT="1"/>
      <dgm:spPr/>
      <dgm:t>
        <a:bodyPr/>
        <a:lstStyle/>
        <a:p>
          <a:r>
            <a:rPr lang="en-US" sz="1200" dirty="0"/>
            <a:t>2……………….</a:t>
          </a:r>
        </a:p>
      </dgm:t>
    </dgm:pt>
    <dgm:pt modelId="{6EF74669-362D-44FE-87BB-208C843A4A97}" type="parTrans" cxnId="{50E16474-7067-4C12-A11D-0056E19EA8C0}">
      <dgm:prSet/>
      <dgm:spPr/>
      <dgm:t>
        <a:bodyPr/>
        <a:lstStyle/>
        <a:p>
          <a:endParaRPr lang="en-US"/>
        </a:p>
      </dgm:t>
    </dgm:pt>
    <dgm:pt modelId="{7D9172F4-3BDE-4F01-9529-144AF9227826}" type="sibTrans" cxnId="{50E16474-7067-4C12-A11D-0056E19EA8C0}">
      <dgm:prSet/>
      <dgm:spPr/>
      <dgm:t>
        <a:bodyPr/>
        <a:lstStyle/>
        <a:p>
          <a:endParaRPr lang="en-US"/>
        </a:p>
      </dgm:t>
    </dgm:pt>
    <dgm:pt modelId="{F4C39CE8-8F26-4181-815A-38B94A91631F}">
      <dgm:prSet custT="1"/>
      <dgm:spPr/>
      <dgm:t>
        <a:bodyPr/>
        <a:lstStyle/>
        <a:p>
          <a:endParaRPr lang="en-US" sz="1200" dirty="0"/>
        </a:p>
      </dgm:t>
    </dgm:pt>
    <dgm:pt modelId="{5925E1A1-6384-4D66-B24A-AD395289E60D}" type="parTrans" cxnId="{AC35DE62-57BB-4E23-8A30-FD93827AD199}">
      <dgm:prSet/>
      <dgm:spPr/>
      <dgm:t>
        <a:bodyPr/>
        <a:lstStyle/>
        <a:p>
          <a:endParaRPr lang="en-US"/>
        </a:p>
      </dgm:t>
    </dgm:pt>
    <dgm:pt modelId="{9AE7597C-EDC7-4B16-A92F-7F45C87D82A6}" type="sibTrans" cxnId="{AC35DE62-57BB-4E23-8A30-FD93827AD199}">
      <dgm:prSet/>
      <dgm:spPr/>
      <dgm:t>
        <a:bodyPr/>
        <a:lstStyle/>
        <a:p>
          <a:endParaRPr lang="en-US"/>
        </a:p>
      </dgm:t>
    </dgm:pt>
    <dgm:pt modelId="{2AFA0261-708D-49B8-816A-7E1CF338F3DA}">
      <dgm:prSet phldrT="[Text]" custT="1"/>
      <dgm:spPr/>
      <dgm:t>
        <a:bodyPr/>
        <a:lstStyle/>
        <a:p>
          <a:endParaRPr lang="en-GB" sz="1200" dirty="0"/>
        </a:p>
      </dgm:t>
    </dgm:pt>
    <dgm:pt modelId="{F094DE5C-3E25-4C1B-8D2C-E2265FFC7766}" type="parTrans" cxnId="{089D821B-BA78-432B-8746-894502257E7E}">
      <dgm:prSet/>
      <dgm:spPr/>
      <dgm:t>
        <a:bodyPr/>
        <a:lstStyle/>
        <a:p>
          <a:endParaRPr lang="en-US"/>
        </a:p>
      </dgm:t>
    </dgm:pt>
    <dgm:pt modelId="{B7C7BFA3-500F-4747-8FAE-3F0EB099D375}" type="sibTrans" cxnId="{089D821B-BA78-432B-8746-894502257E7E}">
      <dgm:prSet/>
      <dgm:spPr/>
      <dgm:t>
        <a:bodyPr/>
        <a:lstStyle/>
        <a:p>
          <a:endParaRPr lang="en-US"/>
        </a:p>
      </dgm:t>
    </dgm:pt>
    <dgm:pt modelId="{E4FBDE8C-C3EF-4DBA-89BB-2C2DE6CC024B}">
      <dgm:prSet phldrT="[Text]" custT="1"/>
      <dgm:spPr/>
      <dgm:t>
        <a:bodyPr/>
        <a:lstStyle/>
        <a:p>
          <a:endParaRPr lang="en-GB" sz="1200" dirty="0"/>
        </a:p>
      </dgm:t>
    </dgm:pt>
    <dgm:pt modelId="{EC8D04E4-E3D5-4202-AB1A-0A88FB000EA8}" type="parTrans" cxnId="{B4C9BAF1-2E77-418B-BBE8-59F74F8EF884}">
      <dgm:prSet/>
      <dgm:spPr/>
      <dgm:t>
        <a:bodyPr/>
        <a:lstStyle/>
        <a:p>
          <a:endParaRPr lang="en-US"/>
        </a:p>
      </dgm:t>
    </dgm:pt>
    <dgm:pt modelId="{48FC0D61-104E-45B4-A662-154FBDA433FC}" type="sibTrans" cxnId="{B4C9BAF1-2E77-418B-BBE8-59F74F8EF884}">
      <dgm:prSet/>
      <dgm:spPr/>
      <dgm:t>
        <a:bodyPr/>
        <a:lstStyle/>
        <a:p>
          <a:endParaRPr lang="en-US"/>
        </a:p>
      </dgm:t>
    </dgm:pt>
    <dgm:pt modelId="{F16D1462-564C-4824-AFB0-7A0BFA1B966B}">
      <dgm:prSet phldrT="[Text]" custT="1"/>
      <dgm:spPr/>
      <dgm:t>
        <a:bodyPr/>
        <a:lstStyle/>
        <a:p>
          <a:r>
            <a:rPr lang="el-GR" sz="1200" dirty="0"/>
            <a:t>ΚΟΙΝΑ ΜΑΘΗΜΑΤΑ</a:t>
          </a:r>
          <a:endParaRPr lang="en-GB" sz="1200" dirty="0"/>
        </a:p>
      </dgm:t>
    </dgm:pt>
    <dgm:pt modelId="{15F2E4F7-5D75-457A-B0BF-7B05777DD1F4}" type="parTrans" cxnId="{E89514FB-28FF-4F6D-A768-DD8A4F33F082}">
      <dgm:prSet/>
      <dgm:spPr/>
      <dgm:t>
        <a:bodyPr/>
        <a:lstStyle/>
        <a:p>
          <a:endParaRPr lang="en-US"/>
        </a:p>
      </dgm:t>
    </dgm:pt>
    <dgm:pt modelId="{EF8E20CC-689D-4589-89A2-761D0C3D8C72}" type="sibTrans" cxnId="{E89514FB-28FF-4F6D-A768-DD8A4F33F082}">
      <dgm:prSet/>
      <dgm:spPr/>
      <dgm:t>
        <a:bodyPr/>
        <a:lstStyle/>
        <a:p>
          <a:endParaRPr lang="en-US"/>
        </a:p>
      </dgm:t>
    </dgm:pt>
    <dgm:pt modelId="{735566C5-773E-417F-83BA-EE52C78A5E52}">
      <dgm:prSet phldrT="[Text]" custT="1"/>
      <dgm:spPr/>
      <dgm:t>
        <a:bodyPr/>
        <a:lstStyle/>
        <a:p>
          <a:r>
            <a:rPr lang="el-GR" sz="1200" dirty="0"/>
            <a:t>Επιλογές μαθημάτων βάσει των Επιστημονικών Πεδίων και Πλαισίων Πρόσβασης</a:t>
          </a:r>
          <a:endParaRPr lang="en-GB" sz="1200" dirty="0"/>
        </a:p>
      </dgm:t>
    </dgm:pt>
    <dgm:pt modelId="{5DEBE617-0CEE-474D-8A0E-8C058A9DFB62}" type="parTrans" cxnId="{109668FD-2913-4B17-839E-A75D6C101FAE}">
      <dgm:prSet/>
      <dgm:spPr/>
      <dgm:t>
        <a:bodyPr/>
        <a:lstStyle/>
        <a:p>
          <a:endParaRPr lang="en-US"/>
        </a:p>
      </dgm:t>
    </dgm:pt>
    <dgm:pt modelId="{E52820F6-4DC9-41FD-971D-0DCD93A50599}" type="sibTrans" cxnId="{109668FD-2913-4B17-839E-A75D6C101FAE}">
      <dgm:prSet/>
      <dgm:spPr/>
      <dgm:t>
        <a:bodyPr/>
        <a:lstStyle/>
        <a:p>
          <a:endParaRPr lang="en-US"/>
        </a:p>
      </dgm:t>
    </dgm:pt>
    <dgm:pt modelId="{B82C9C27-C35C-45B2-9DFA-B52B4CC1918E}">
      <dgm:prSet custT="1"/>
      <dgm:spPr/>
      <dgm:t>
        <a:bodyPr/>
        <a:lstStyle/>
        <a:p>
          <a:endParaRPr lang="el-GR" sz="1200" dirty="0"/>
        </a:p>
      </dgm:t>
    </dgm:pt>
    <dgm:pt modelId="{C746144C-79D0-46D1-B681-50705B4E3468}" type="parTrans" cxnId="{53132393-F334-43AF-AC10-4652FAD5F1F0}">
      <dgm:prSet/>
      <dgm:spPr/>
      <dgm:t>
        <a:bodyPr/>
        <a:lstStyle/>
        <a:p>
          <a:endParaRPr lang="en-US"/>
        </a:p>
      </dgm:t>
    </dgm:pt>
    <dgm:pt modelId="{174B632E-D439-4100-86CF-86D429B75000}" type="sibTrans" cxnId="{53132393-F334-43AF-AC10-4652FAD5F1F0}">
      <dgm:prSet/>
      <dgm:spPr/>
      <dgm:t>
        <a:bodyPr/>
        <a:lstStyle/>
        <a:p>
          <a:endParaRPr lang="en-US"/>
        </a:p>
      </dgm:t>
    </dgm:pt>
    <dgm:pt modelId="{272D1F20-4416-4217-BAF8-8FBE809A5091}">
      <dgm:prSet custT="1"/>
      <dgm:spPr/>
      <dgm:t>
        <a:bodyPr/>
        <a:lstStyle/>
        <a:p>
          <a:endParaRPr lang="el-GR" sz="1200" dirty="0"/>
        </a:p>
      </dgm:t>
    </dgm:pt>
    <dgm:pt modelId="{C2F5675F-E58A-44D9-8191-5AD3D138DE0F}" type="parTrans" cxnId="{EBDA5D07-974A-4C5C-8E9F-6EE8C217B580}">
      <dgm:prSet/>
      <dgm:spPr/>
      <dgm:t>
        <a:bodyPr/>
        <a:lstStyle/>
        <a:p>
          <a:endParaRPr lang="en-US"/>
        </a:p>
      </dgm:t>
    </dgm:pt>
    <dgm:pt modelId="{06D8BEA3-5253-44B9-A938-00EFF38D9FFC}" type="sibTrans" cxnId="{EBDA5D07-974A-4C5C-8E9F-6EE8C217B580}">
      <dgm:prSet/>
      <dgm:spPr/>
      <dgm:t>
        <a:bodyPr/>
        <a:lstStyle/>
        <a:p>
          <a:endParaRPr lang="en-US"/>
        </a:p>
      </dgm:t>
    </dgm:pt>
    <dgm:pt modelId="{2FA02B6D-CC12-4209-B293-4CB0909665F2}">
      <dgm:prSet phldrT="[Text]" custT="1"/>
      <dgm:spPr/>
      <dgm:t>
        <a:bodyPr/>
        <a:lstStyle/>
        <a:p>
          <a:endParaRPr lang="en-GB" sz="1200" dirty="0"/>
        </a:p>
      </dgm:t>
    </dgm:pt>
    <dgm:pt modelId="{C24ED7A9-B2FE-4EC4-AA1A-6828B59C43EE}" type="parTrans" cxnId="{4F7FAA95-EA53-4730-97F8-CFB38ECD50D9}">
      <dgm:prSet/>
      <dgm:spPr/>
    </dgm:pt>
    <dgm:pt modelId="{0EAE4455-34D5-4481-89C7-5C486941B52C}" type="sibTrans" cxnId="{4F7FAA95-EA53-4730-97F8-CFB38ECD50D9}">
      <dgm:prSet/>
      <dgm:spPr/>
    </dgm:pt>
    <dgm:pt modelId="{452A5619-F0B3-46BB-A205-DCD74B1AAEDA}" type="pres">
      <dgm:prSet presAssocID="{9E6C4D77-A583-426E-BAA6-701464B8E989}" presName="linearFlow" presStyleCnt="0">
        <dgm:presLayoutVars>
          <dgm:dir/>
          <dgm:animLvl val="lvl"/>
          <dgm:resizeHandles val="exact"/>
        </dgm:presLayoutVars>
      </dgm:prSet>
      <dgm:spPr/>
      <dgm:t>
        <a:bodyPr/>
        <a:lstStyle/>
        <a:p>
          <a:endParaRPr lang="en-US"/>
        </a:p>
      </dgm:t>
    </dgm:pt>
    <dgm:pt modelId="{E6687CE1-683A-4217-A820-1CD58A779E1D}" type="pres">
      <dgm:prSet presAssocID="{CC96ECF6-0131-4A35-A185-8EDA59BC1CE7}" presName="composite" presStyleCnt="0"/>
      <dgm:spPr/>
    </dgm:pt>
    <dgm:pt modelId="{6BEADDA4-FD2A-4F00-9F06-254BC2912ACC}" type="pres">
      <dgm:prSet presAssocID="{CC96ECF6-0131-4A35-A185-8EDA59BC1CE7}" presName="parTx" presStyleLbl="node1" presStyleIdx="0" presStyleCnt="4">
        <dgm:presLayoutVars>
          <dgm:chMax val="0"/>
          <dgm:chPref val="0"/>
          <dgm:bulletEnabled val="1"/>
        </dgm:presLayoutVars>
      </dgm:prSet>
      <dgm:spPr/>
      <dgm:t>
        <a:bodyPr/>
        <a:lstStyle/>
        <a:p>
          <a:endParaRPr lang="en-US"/>
        </a:p>
      </dgm:t>
    </dgm:pt>
    <dgm:pt modelId="{E69F1531-C3D6-4BBE-930F-7652F9F8269E}" type="pres">
      <dgm:prSet presAssocID="{CC96ECF6-0131-4A35-A185-8EDA59BC1CE7}" presName="parSh" presStyleLbl="node1" presStyleIdx="0" presStyleCnt="4"/>
      <dgm:spPr/>
      <dgm:t>
        <a:bodyPr/>
        <a:lstStyle/>
        <a:p>
          <a:endParaRPr lang="en-US"/>
        </a:p>
      </dgm:t>
    </dgm:pt>
    <dgm:pt modelId="{744DEA1F-3E7C-428E-90FF-6988426D9F85}" type="pres">
      <dgm:prSet presAssocID="{CC96ECF6-0131-4A35-A185-8EDA59BC1CE7}" presName="desTx" presStyleLbl="fgAcc1" presStyleIdx="0" presStyleCnt="4" custScaleX="128246" custLinFactNeighborX="183" custLinFactNeighborY="-1197">
        <dgm:presLayoutVars>
          <dgm:bulletEnabled val="1"/>
        </dgm:presLayoutVars>
      </dgm:prSet>
      <dgm:spPr/>
      <dgm:t>
        <a:bodyPr/>
        <a:lstStyle/>
        <a:p>
          <a:endParaRPr lang="en-US"/>
        </a:p>
      </dgm:t>
    </dgm:pt>
    <dgm:pt modelId="{ABE0989C-F524-48D1-98F0-0F3E74B8B544}" type="pres">
      <dgm:prSet presAssocID="{6C769F41-F7D4-4775-8188-89EF47CA78DC}" presName="sibTrans" presStyleLbl="sibTrans2D1" presStyleIdx="0" presStyleCnt="3"/>
      <dgm:spPr>
        <a:prstGeom prst="leftRightArrow">
          <a:avLst/>
        </a:prstGeom>
      </dgm:spPr>
      <dgm:t>
        <a:bodyPr/>
        <a:lstStyle/>
        <a:p>
          <a:endParaRPr lang="en-US"/>
        </a:p>
      </dgm:t>
    </dgm:pt>
    <dgm:pt modelId="{AAAB08C9-E08F-4719-891D-57A4E0772A39}" type="pres">
      <dgm:prSet presAssocID="{6C769F41-F7D4-4775-8188-89EF47CA78DC}" presName="connTx" presStyleLbl="sibTrans2D1" presStyleIdx="0" presStyleCnt="3"/>
      <dgm:spPr/>
      <dgm:t>
        <a:bodyPr/>
        <a:lstStyle/>
        <a:p>
          <a:endParaRPr lang="en-US"/>
        </a:p>
      </dgm:t>
    </dgm:pt>
    <dgm:pt modelId="{405E0220-DFC9-4F69-853A-1BB62DDF694B}" type="pres">
      <dgm:prSet presAssocID="{3BF89E20-AFE4-415B-9E78-7F0AA8CDE816}" presName="composite" presStyleCnt="0"/>
      <dgm:spPr/>
    </dgm:pt>
    <dgm:pt modelId="{E33EE0BD-2FDF-4085-B873-D777C75D5F33}" type="pres">
      <dgm:prSet presAssocID="{3BF89E20-AFE4-415B-9E78-7F0AA8CDE816}" presName="parTx" presStyleLbl="node1" presStyleIdx="0" presStyleCnt="4">
        <dgm:presLayoutVars>
          <dgm:chMax val="0"/>
          <dgm:chPref val="0"/>
          <dgm:bulletEnabled val="1"/>
        </dgm:presLayoutVars>
      </dgm:prSet>
      <dgm:spPr/>
      <dgm:t>
        <a:bodyPr/>
        <a:lstStyle/>
        <a:p>
          <a:endParaRPr lang="en-US"/>
        </a:p>
      </dgm:t>
    </dgm:pt>
    <dgm:pt modelId="{C833BC0E-03E8-450A-88C4-3096BD687CD2}" type="pres">
      <dgm:prSet presAssocID="{3BF89E20-AFE4-415B-9E78-7F0AA8CDE816}" presName="parSh" presStyleLbl="node1" presStyleIdx="1" presStyleCnt="4"/>
      <dgm:spPr/>
      <dgm:t>
        <a:bodyPr/>
        <a:lstStyle/>
        <a:p>
          <a:endParaRPr lang="en-US"/>
        </a:p>
      </dgm:t>
    </dgm:pt>
    <dgm:pt modelId="{BF435945-A401-49B1-ADB3-938944476920}" type="pres">
      <dgm:prSet presAssocID="{3BF89E20-AFE4-415B-9E78-7F0AA8CDE816}" presName="desTx" presStyleLbl="fgAcc1" presStyleIdx="1" presStyleCnt="4" custScaleX="119254">
        <dgm:presLayoutVars>
          <dgm:bulletEnabled val="1"/>
        </dgm:presLayoutVars>
      </dgm:prSet>
      <dgm:spPr/>
      <dgm:t>
        <a:bodyPr/>
        <a:lstStyle/>
        <a:p>
          <a:endParaRPr lang="en-US"/>
        </a:p>
      </dgm:t>
    </dgm:pt>
    <dgm:pt modelId="{DCCB4FA7-5A53-43B9-AF47-917EC29226D0}" type="pres">
      <dgm:prSet presAssocID="{1E29E0A1-C85D-4CCE-95AE-7DA6950D8583}" presName="sibTrans" presStyleLbl="sibTrans2D1" presStyleIdx="1" presStyleCnt="3"/>
      <dgm:spPr>
        <a:prstGeom prst="leftRightArrow">
          <a:avLst/>
        </a:prstGeom>
      </dgm:spPr>
      <dgm:t>
        <a:bodyPr/>
        <a:lstStyle/>
        <a:p>
          <a:endParaRPr lang="en-US"/>
        </a:p>
      </dgm:t>
    </dgm:pt>
    <dgm:pt modelId="{B8946683-B337-4815-8C2C-BAB0464217AA}" type="pres">
      <dgm:prSet presAssocID="{1E29E0A1-C85D-4CCE-95AE-7DA6950D8583}" presName="connTx" presStyleLbl="sibTrans2D1" presStyleIdx="1" presStyleCnt="3"/>
      <dgm:spPr/>
      <dgm:t>
        <a:bodyPr/>
        <a:lstStyle/>
        <a:p>
          <a:endParaRPr lang="en-US"/>
        </a:p>
      </dgm:t>
    </dgm:pt>
    <dgm:pt modelId="{38D8CF5C-768D-4613-A394-209329D8B00E}" type="pres">
      <dgm:prSet presAssocID="{AF3281E7-3326-47F3-91AE-84B204635FB5}" presName="composite" presStyleCnt="0"/>
      <dgm:spPr/>
    </dgm:pt>
    <dgm:pt modelId="{C9C39C2B-806A-4571-A2F9-76532FE769E2}" type="pres">
      <dgm:prSet presAssocID="{AF3281E7-3326-47F3-91AE-84B204635FB5}" presName="parTx" presStyleLbl="node1" presStyleIdx="1" presStyleCnt="4">
        <dgm:presLayoutVars>
          <dgm:chMax val="0"/>
          <dgm:chPref val="0"/>
          <dgm:bulletEnabled val="1"/>
        </dgm:presLayoutVars>
      </dgm:prSet>
      <dgm:spPr/>
      <dgm:t>
        <a:bodyPr/>
        <a:lstStyle/>
        <a:p>
          <a:endParaRPr lang="en-US"/>
        </a:p>
      </dgm:t>
    </dgm:pt>
    <dgm:pt modelId="{108BF904-8DE3-4ECB-86D3-7920E11DA8A4}" type="pres">
      <dgm:prSet presAssocID="{AF3281E7-3326-47F3-91AE-84B204635FB5}" presName="parSh" presStyleLbl="node1" presStyleIdx="2" presStyleCnt="4"/>
      <dgm:spPr/>
      <dgm:t>
        <a:bodyPr/>
        <a:lstStyle/>
        <a:p>
          <a:endParaRPr lang="en-US"/>
        </a:p>
      </dgm:t>
    </dgm:pt>
    <dgm:pt modelId="{995E16AC-73B1-41EF-83C3-D0077EDF5337}" type="pres">
      <dgm:prSet presAssocID="{AF3281E7-3326-47F3-91AE-84B204635FB5}" presName="desTx" presStyleLbl="fgAcc1" presStyleIdx="2" presStyleCnt="4" custScaleX="118373">
        <dgm:presLayoutVars>
          <dgm:bulletEnabled val="1"/>
        </dgm:presLayoutVars>
      </dgm:prSet>
      <dgm:spPr/>
      <dgm:t>
        <a:bodyPr/>
        <a:lstStyle/>
        <a:p>
          <a:endParaRPr lang="en-US"/>
        </a:p>
      </dgm:t>
    </dgm:pt>
    <dgm:pt modelId="{DC042707-1EB4-4C4D-B091-BD294D0AEF8D}" type="pres">
      <dgm:prSet presAssocID="{22FE8B83-7FBD-4D84-9D4A-24B5912EE0FD}" presName="sibTrans" presStyleLbl="sibTrans2D1" presStyleIdx="2" presStyleCnt="3"/>
      <dgm:spPr>
        <a:prstGeom prst="leftRightArrow">
          <a:avLst/>
        </a:prstGeom>
      </dgm:spPr>
      <dgm:t>
        <a:bodyPr/>
        <a:lstStyle/>
        <a:p>
          <a:endParaRPr lang="en-US"/>
        </a:p>
      </dgm:t>
    </dgm:pt>
    <dgm:pt modelId="{B0D471C7-FF2A-47C4-A297-2E37893E9DB1}" type="pres">
      <dgm:prSet presAssocID="{22FE8B83-7FBD-4D84-9D4A-24B5912EE0FD}" presName="connTx" presStyleLbl="sibTrans2D1" presStyleIdx="2" presStyleCnt="3"/>
      <dgm:spPr/>
      <dgm:t>
        <a:bodyPr/>
        <a:lstStyle/>
        <a:p>
          <a:endParaRPr lang="en-US"/>
        </a:p>
      </dgm:t>
    </dgm:pt>
    <dgm:pt modelId="{4D5A38ED-F521-46DD-9222-D83EDEB24C2A}" type="pres">
      <dgm:prSet presAssocID="{EF12CC47-C124-4877-BA30-AA5551F33D01}" presName="composite" presStyleCnt="0"/>
      <dgm:spPr/>
    </dgm:pt>
    <dgm:pt modelId="{72F8501F-6179-4D0F-B421-4242C2A32630}" type="pres">
      <dgm:prSet presAssocID="{EF12CC47-C124-4877-BA30-AA5551F33D01}" presName="parTx" presStyleLbl="node1" presStyleIdx="2" presStyleCnt="4">
        <dgm:presLayoutVars>
          <dgm:chMax val="0"/>
          <dgm:chPref val="0"/>
          <dgm:bulletEnabled val="1"/>
        </dgm:presLayoutVars>
      </dgm:prSet>
      <dgm:spPr/>
      <dgm:t>
        <a:bodyPr/>
        <a:lstStyle/>
        <a:p>
          <a:endParaRPr lang="en-US"/>
        </a:p>
      </dgm:t>
    </dgm:pt>
    <dgm:pt modelId="{0E99EAC1-AE2F-4EDA-BA28-9353B0159135}" type="pres">
      <dgm:prSet presAssocID="{EF12CC47-C124-4877-BA30-AA5551F33D01}" presName="parSh" presStyleLbl="node1" presStyleIdx="3" presStyleCnt="4"/>
      <dgm:spPr/>
      <dgm:t>
        <a:bodyPr/>
        <a:lstStyle/>
        <a:p>
          <a:endParaRPr lang="en-US"/>
        </a:p>
      </dgm:t>
    </dgm:pt>
    <dgm:pt modelId="{DEA9C8FC-D0B8-4373-B842-11B5F2621AC5}" type="pres">
      <dgm:prSet presAssocID="{EF12CC47-C124-4877-BA30-AA5551F33D01}" presName="desTx" presStyleLbl="fgAcc1" presStyleIdx="3" presStyleCnt="4" custScaleX="119894" custLinFactNeighborX="3097" custLinFactNeighborY="1251">
        <dgm:presLayoutVars>
          <dgm:bulletEnabled val="1"/>
        </dgm:presLayoutVars>
      </dgm:prSet>
      <dgm:spPr/>
      <dgm:t>
        <a:bodyPr/>
        <a:lstStyle/>
        <a:p>
          <a:endParaRPr lang="en-US"/>
        </a:p>
      </dgm:t>
    </dgm:pt>
  </dgm:ptLst>
  <dgm:cxnLst>
    <dgm:cxn modelId="{E89514FB-28FF-4F6D-A768-DD8A4F33F082}" srcId="{3BF89E20-AFE4-415B-9E78-7F0AA8CDE816}" destId="{F16D1462-564C-4824-AFB0-7A0BFA1B966B}" srcOrd="3" destOrd="0" parTransId="{15F2E4F7-5D75-457A-B0BF-7B05777DD1F4}" sibTransId="{EF8E20CC-689D-4589-89A2-761D0C3D8C72}"/>
    <dgm:cxn modelId="{AACC6D80-E559-47AF-A51D-FBA8779A60B5}" srcId="{9E6C4D77-A583-426E-BAA6-701464B8E989}" destId="{AF3281E7-3326-47F3-91AE-84B204635FB5}" srcOrd="2" destOrd="0" parTransId="{9F54ABF2-CDB8-4F32-A846-1122491F37CA}" sibTransId="{22FE8B83-7FBD-4D84-9D4A-24B5912EE0FD}"/>
    <dgm:cxn modelId="{9A808D10-12CD-437A-861A-41EA58DD5071}" type="presOf" srcId="{C1A2A407-500E-4130-B5EE-101100F25577}" destId="{744DEA1F-3E7C-428E-90FF-6988426D9F85}" srcOrd="0" destOrd="2" presId="urn:microsoft.com/office/officeart/2005/8/layout/process3"/>
    <dgm:cxn modelId="{8B93F2A0-ABC4-4E09-BC0E-ECD2F3DBAD2A}" srcId="{3BF89E20-AFE4-415B-9E78-7F0AA8CDE816}" destId="{E8E1B86C-8420-424A-AF19-5AD102319E33}" srcOrd="5" destOrd="0" parTransId="{A5C6E94F-0718-4469-8F24-F8CF19F071B3}" sibTransId="{EFD9037E-8D86-4EAE-A1E5-35F3F18EB20C}"/>
    <dgm:cxn modelId="{8BAA0238-8C5A-4220-B130-1E26C85331E6}" type="presOf" srcId="{CC96ECF6-0131-4A35-A185-8EDA59BC1CE7}" destId="{6BEADDA4-FD2A-4F00-9F06-254BC2912ACC}" srcOrd="0" destOrd="0" presId="urn:microsoft.com/office/officeart/2005/8/layout/process3"/>
    <dgm:cxn modelId="{40187BC5-8FC4-4FFA-A689-A37ACAFAC0B8}" type="presOf" srcId="{B82C9C27-C35C-45B2-9DFA-B52B4CC1918E}" destId="{995E16AC-73B1-41EF-83C3-D0077EDF5337}" srcOrd="0" destOrd="1" presId="urn:microsoft.com/office/officeart/2005/8/layout/process3"/>
    <dgm:cxn modelId="{0D7ADD4E-7214-4789-B5BE-547DF3C372D2}" type="presOf" srcId="{AF3281E7-3326-47F3-91AE-84B204635FB5}" destId="{C9C39C2B-806A-4571-A2F9-76532FE769E2}" srcOrd="0" destOrd="0" presId="urn:microsoft.com/office/officeart/2005/8/layout/process3"/>
    <dgm:cxn modelId="{BC75EB4B-36E5-4538-902C-7474DC8F3BFD}" srcId="{3BF89E20-AFE4-415B-9E78-7F0AA8CDE816}" destId="{09552DF4-6F15-4F8E-91D5-CD31770D1E87}" srcOrd="0" destOrd="0" parTransId="{216D64B4-B848-45E3-A7B2-318F56091FC3}" sibTransId="{D2FC342A-416E-49B4-8EEF-C79FDD34A488}"/>
    <dgm:cxn modelId="{D078ACBD-3E86-420F-AFBB-0EC71B11A5C6}" srcId="{AF3281E7-3326-47F3-91AE-84B204635FB5}" destId="{A50F1B83-09DA-45C3-9B98-4695845912F6}" srcOrd="4" destOrd="0" parTransId="{724998BB-45CD-4EF0-8E8B-59AE312893D1}" sibTransId="{D81E0A5D-B6B8-4926-BDAE-290E3ED9B62C}"/>
    <dgm:cxn modelId="{EBDA5D07-974A-4C5C-8E9F-6EE8C217B580}" srcId="{EF12CC47-C124-4877-BA30-AA5551F33D01}" destId="{272D1F20-4416-4217-BAF8-8FBE809A5091}" srcOrd="1" destOrd="0" parTransId="{C2F5675F-E58A-44D9-8191-5AD3D138DE0F}" sibTransId="{06D8BEA3-5253-44B9-A938-00EFF38D9FFC}"/>
    <dgm:cxn modelId="{F96C5991-B8ED-4EEF-B601-A3F08E78EE01}" type="presOf" srcId="{6C769F41-F7D4-4775-8188-89EF47CA78DC}" destId="{ABE0989C-F524-48D1-98F0-0F3E74B8B544}" srcOrd="0" destOrd="0" presId="urn:microsoft.com/office/officeart/2005/8/layout/process3"/>
    <dgm:cxn modelId="{90B84098-2030-409B-B877-3B5532D4D095}" type="presOf" srcId="{F16D1462-564C-4824-AFB0-7A0BFA1B966B}" destId="{BF435945-A401-49B1-ADB3-938944476920}" srcOrd="0" destOrd="3" presId="urn:microsoft.com/office/officeart/2005/8/layout/process3"/>
    <dgm:cxn modelId="{414B85C0-7431-4C28-A8E2-06844338B917}" type="presOf" srcId="{F958E70A-333A-4CFB-B4BA-BDA6C08BDEF9}" destId="{995E16AC-73B1-41EF-83C3-D0077EDF5337}" srcOrd="0" destOrd="0" presId="urn:microsoft.com/office/officeart/2005/8/layout/process3"/>
    <dgm:cxn modelId="{4D8AF3E0-2008-4097-9CA4-001A4552A344}" type="presOf" srcId="{1E29E0A1-C85D-4CCE-95AE-7DA6950D8583}" destId="{DCCB4FA7-5A53-43B9-AF47-917EC29226D0}" srcOrd="0" destOrd="0" presId="urn:microsoft.com/office/officeart/2005/8/layout/process3"/>
    <dgm:cxn modelId="{2C9BC45C-6985-4442-8909-AE7AEBACDD6F}" type="presOf" srcId="{EFDA54FA-57BC-48E6-ACAE-44DD0A2D48FC}" destId="{DEA9C8FC-D0B8-4373-B842-11B5F2621AC5}" srcOrd="0" destOrd="0" presId="urn:microsoft.com/office/officeart/2005/8/layout/process3"/>
    <dgm:cxn modelId="{A18C4777-7217-4D85-A353-6D8D2154848B}" type="presOf" srcId="{E8E1B86C-8420-424A-AF19-5AD102319E33}" destId="{BF435945-A401-49B1-ADB3-938944476920}" srcOrd="0" destOrd="5" presId="urn:microsoft.com/office/officeart/2005/8/layout/process3"/>
    <dgm:cxn modelId="{891DA85E-886F-4D83-8C6F-7B122E5FCB8D}" type="presOf" srcId="{E6F97FBC-77E2-49F3-9EFD-B129D33B6E56}" destId="{744DEA1F-3E7C-428E-90FF-6988426D9F85}" srcOrd="0" destOrd="0" presId="urn:microsoft.com/office/officeart/2005/8/layout/process3"/>
    <dgm:cxn modelId="{9C29AFA1-A48F-45AB-92A6-715E7C12A10E}" type="presOf" srcId="{735566C5-773E-417F-83BA-EE52C78A5E52}" destId="{BF435945-A401-49B1-ADB3-938944476920}" srcOrd="0" destOrd="1" presId="urn:microsoft.com/office/officeart/2005/8/layout/process3"/>
    <dgm:cxn modelId="{B8D3B85F-88DA-47F8-80BC-13633C4153ED}" type="presOf" srcId="{AF3281E7-3326-47F3-91AE-84B204635FB5}" destId="{108BF904-8DE3-4ECB-86D3-7920E11DA8A4}" srcOrd="1" destOrd="0" presId="urn:microsoft.com/office/officeart/2005/8/layout/process3"/>
    <dgm:cxn modelId="{4F7FAA95-EA53-4730-97F8-CFB38ECD50D9}" srcId="{3BF89E20-AFE4-415B-9E78-7F0AA8CDE816}" destId="{2FA02B6D-CC12-4209-B293-4CB0909665F2}" srcOrd="2" destOrd="0" parTransId="{C24ED7A9-B2FE-4EC4-AA1A-6828B59C43EE}" sibTransId="{0EAE4455-34D5-4481-89C7-5C486941B52C}"/>
    <dgm:cxn modelId="{80587D60-C95B-4A98-A52C-FF9E0CB6604E}" srcId="{AF3281E7-3326-47F3-91AE-84B204635FB5}" destId="{BE5F88F9-F042-42D5-B7DD-B7E3EC9345DE}" srcOrd="2" destOrd="0" parTransId="{833ED8CF-13E7-4C75-85B5-83FA37EF316A}" sibTransId="{5A13B683-2A37-4256-A225-5B82F6BAAC96}"/>
    <dgm:cxn modelId="{BE1C7335-CDC7-452C-8D08-35A4AE39C9C3}" type="presOf" srcId="{2FA02B6D-CC12-4209-B293-4CB0909665F2}" destId="{BF435945-A401-49B1-ADB3-938944476920}" srcOrd="0" destOrd="2" presId="urn:microsoft.com/office/officeart/2005/8/layout/process3"/>
    <dgm:cxn modelId="{DD007D9B-7050-4FDC-971E-DCDCF584AAC9}" srcId="{CC96ECF6-0131-4A35-A185-8EDA59BC1CE7}" destId="{E6F97FBC-77E2-49F3-9EFD-B129D33B6E56}" srcOrd="0" destOrd="0" parTransId="{68EEA9BA-9B97-4612-B997-A0F77F1F3450}" sibTransId="{663AF2C7-DB09-4C7F-A978-2EBF2670A8F4}"/>
    <dgm:cxn modelId="{FA6756C7-EAD6-4D33-A653-431E6EE17C86}" srcId="{CC96ECF6-0131-4A35-A185-8EDA59BC1CE7}" destId="{81452181-F258-421A-AA31-D951886BD226}" srcOrd="5" destOrd="0" parTransId="{2E286FE6-E54F-4049-9208-35F601C9A0C2}" sibTransId="{C57811D4-2482-4BFD-BA56-5445E036A4D6}"/>
    <dgm:cxn modelId="{53132393-F334-43AF-AC10-4652FAD5F1F0}" srcId="{AF3281E7-3326-47F3-91AE-84B204635FB5}" destId="{B82C9C27-C35C-45B2-9DFA-B52B4CC1918E}" srcOrd="1" destOrd="0" parTransId="{C746144C-79D0-46D1-B681-50705B4E3468}" sibTransId="{174B632E-D439-4100-86CF-86D429B75000}"/>
    <dgm:cxn modelId="{CC9106BE-F517-4DFA-B77E-AE8DBA5C6F06}" type="presOf" srcId="{9E6C4D77-A583-426E-BAA6-701464B8E989}" destId="{452A5619-F0B3-46BB-A205-DCD74B1AAEDA}" srcOrd="0" destOrd="0" presId="urn:microsoft.com/office/officeart/2005/8/layout/process3"/>
    <dgm:cxn modelId="{A4A6E534-216A-44FE-A153-FF9BC2B8AD9A}" type="presOf" srcId="{F4C39CE8-8F26-4181-815A-38B94A91631F}" destId="{DEA9C8FC-D0B8-4373-B842-11B5F2621AC5}" srcOrd="0" destOrd="4" presId="urn:microsoft.com/office/officeart/2005/8/layout/process3"/>
    <dgm:cxn modelId="{307B11F7-11DD-4211-AD42-8DB3A65E98A1}" type="presOf" srcId="{D97E1E57-7F48-467B-B600-3F3C92A6A2F8}" destId="{DEA9C8FC-D0B8-4373-B842-11B5F2621AC5}" srcOrd="0" destOrd="3" presId="urn:microsoft.com/office/officeart/2005/8/layout/process3"/>
    <dgm:cxn modelId="{A10664E3-5C6E-4319-A4E9-B1F436377487}" type="presOf" srcId="{22FE8B83-7FBD-4D84-9D4A-24B5912EE0FD}" destId="{DC042707-1EB4-4C4D-B091-BD294D0AEF8D}" srcOrd="0" destOrd="0" presId="urn:microsoft.com/office/officeart/2005/8/layout/process3"/>
    <dgm:cxn modelId="{7A4D88A6-EB3C-4EE6-A093-B249569F18EC}" type="presOf" srcId="{D825075A-0A10-4419-AFAE-8E87C8A23374}" destId="{DEA9C8FC-D0B8-4373-B842-11B5F2621AC5}" srcOrd="0" destOrd="2" presId="urn:microsoft.com/office/officeart/2005/8/layout/process3"/>
    <dgm:cxn modelId="{23973F03-2754-4AFC-B9D4-354F7FCFEFA4}" type="presOf" srcId="{CC96ECF6-0131-4A35-A185-8EDA59BC1CE7}" destId="{E69F1531-C3D6-4BBE-930F-7652F9F8269E}" srcOrd="1" destOrd="0" presId="urn:microsoft.com/office/officeart/2005/8/layout/process3"/>
    <dgm:cxn modelId="{5A4A5F89-063E-4812-8D9C-42C3F31A8533}" type="presOf" srcId="{272D1F20-4416-4217-BAF8-8FBE809A5091}" destId="{DEA9C8FC-D0B8-4373-B842-11B5F2621AC5}" srcOrd="0" destOrd="1" presId="urn:microsoft.com/office/officeart/2005/8/layout/process3"/>
    <dgm:cxn modelId="{AC35DE62-57BB-4E23-8A30-FD93827AD199}" srcId="{EF12CC47-C124-4877-BA30-AA5551F33D01}" destId="{F4C39CE8-8F26-4181-815A-38B94A91631F}" srcOrd="4" destOrd="0" parTransId="{5925E1A1-6384-4D66-B24A-AD395289E60D}" sibTransId="{9AE7597C-EDC7-4B16-A92F-7F45C87D82A6}"/>
    <dgm:cxn modelId="{1A782A07-40F2-4D12-AEF3-C5F4B21E5A4F}" srcId="{AF3281E7-3326-47F3-91AE-84B204635FB5}" destId="{1632D3D7-E8FF-408E-BB26-1B6B34B98CE1}" srcOrd="3" destOrd="0" parTransId="{A367EEE2-53AD-456B-AE1C-18D6B2B87DA4}" sibTransId="{E5DE5DD2-E65A-4181-A1DC-63D37CFB519B}"/>
    <dgm:cxn modelId="{A769A7F8-522F-49B9-81C7-09EFBA54ADAE}" type="presOf" srcId="{1E29E0A1-C85D-4CCE-95AE-7DA6950D8583}" destId="{B8946683-B337-4815-8C2C-BAB0464217AA}" srcOrd="1" destOrd="0" presId="urn:microsoft.com/office/officeart/2005/8/layout/process3"/>
    <dgm:cxn modelId="{50E16474-7067-4C12-A11D-0056E19EA8C0}" srcId="{EF12CC47-C124-4877-BA30-AA5551F33D01}" destId="{D97E1E57-7F48-467B-B600-3F3C92A6A2F8}" srcOrd="3" destOrd="0" parTransId="{6EF74669-362D-44FE-87BB-208C843A4A97}" sibTransId="{7D9172F4-3BDE-4F01-9529-144AF9227826}"/>
    <dgm:cxn modelId="{2DD53915-12C4-48BB-BC57-A94CD6261417}" type="presOf" srcId="{EF12CC47-C124-4877-BA30-AA5551F33D01}" destId="{72F8501F-6179-4D0F-B421-4242C2A32630}" srcOrd="0" destOrd="0" presId="urn:microsoft.com/office/officeart/2005/8/layout/process3"/>
    <dgm:cxn modelId="{19572677-DD1A-4675-9ACB-2CFF3884FFCE}" srcId="{9E6C4D77-A583-426E-BAA6-701464B8E989}" destId="{EF12CC47-C124-4877-BA30-AA5551F33D01}" srcOrd="3" destOrd="0" parTransId="{AE3142E7-4F20-4954-A949-C5CE589F0293}" sibTransId="{A9DE5727-4452-49C3-973C-FF7F19EB7494}"/>
    <dgm:cxn modelId="{08A1BF74-1145-44FF-A80A-949CDCEB388C}" srcId="{AF3281E7-3326-47F3-91AE-84B204635FB5}" destId="{F958E70A-333A-4CFB-B4BA-BDA6C08BDEF9}" srcOrd="0" destOrd="0" parTransId="{27F6B1F3-D942-4496-B71F-968F5B440740}" sibTransId="{B4A073B7-9B38-4D84-B298-5230080EAFA2}"/>
    <dgm:cxn modelId="{290C328C-1A4D-4004-9450-DA4501855713}" type="presOf" srcId="{6C769F41-F7D4-4775-8188-89EF47CA78DC}" destId="{AAAB08C9-E08F-4719-891D-57A4E0772A39}" srcOrd="1" destOrd="0" presId="urn:microsoft.com/office/officeart/2005/8/layout/process3"/>
    <dgm:cxn modelId="{3FD3BA7D-5E0C-40C3-9447-ED8A8CBF3CF3}" srcId="{CC96ECF6-0131-4A35-A185-8EDA59BC1CE7}" destId="{C1A2A407-500E-4130-B5EE-101100F25577}" srcOrd="2" destOrd="0" parTransId="{C966E0D4-666E-4269-9EA4-D427E745D9C2}" sibTransId="{C519E40A-FF11-4ED8-AFAB-871D1B7E5D63}"/>
    <dgm:cxn modelId="{A5026011-3F56-4F53-BF22-ADEF8FB341AA}" type="presOf" srcId="{EF12CC47-C124-4877-BA30-AA5551F33D01}" destId="{0E99EAC1-AE2F-4EDA-BA28-9353B0159135}" srcOrd="1" destOrd="0" presId="urn:microsoft.com/office/officeart/2005/8/layout/process3"/>
    <dgm:cxn modelId="{109668FD-2913-4B17-839E-A75D6C101FAE}" srcId="{3BF89E20-AFE4-415B-9E78-7F0AA8CDE816}" destId="{735566C5-773E-417F-83BA-EE52C78A5E52}" srcOrd="1" destOrd="0" parTransId="{5DEBE617-0CEE-474D-8A0E-8C058A9DFB62}" sibTransId="{E52820F6-4DC9-41FD-971D-0DCD93A50599}"/>
    <dgm:cxn modelId="{90AC5ED5-A524-42BC-A338-4FB0779D7D3C}" type="presOf" srcId="{2AFA0261-708D-49B8-816A-7E1CF338F3DA}" destId="{744DEA1F-3E7C-428E-90FF-6988426D9F85}" srcOrd="0" destOrd="1" presId="urn:microsoft.com/office/officeart/2005/8/layout/process3"/>
    <dgm:cxn modelId="{94BA4528-DF7B-4997-AF99-FB6D4D21B823}" type="presOf" srcId="{09552DF4-6F15-4F8E-91D5-CD31770D1E87}" destId="{BF435945-A401-49B1-ADB3-938944476920}" srcOrd="0" destOrd="0" presId="urn:microsoft.com/office/officeart/2005/8/layout/process3"/>
    <dgm:cxn modelId="{3223BB4F-7A77-4100-A0B8-3F4337F54234}" type="presOf" srcId="{A50F1B83-09DA-45C3-9B98-4695845912F6}" destId="{995E16AC-73B1-41EF-83C3-D0077EDF5337}" srcOrd="0" destOrd="4" presId="urn:microsoft.com/office/officeart/2005/8/layout/process3"/>
    <dgm:cxn modelId="{5C3C30CA-7993-4A0C-A5C8-8D6C9DD0A363}" type="presOf" srcId="{443C46CA-D3A0-4ECD-B929-D88FAA1ACC3E}" destId="{744DEA1F-3E7C-428E-90FF-6988426D9F85}" srcOrd="0" destOrd="4" presId="urn:microsoft.com/office/officeart/2005/8/layout/process3"/>
    <dgm:cxn modelId="{BA22621C-0165-4B1F-8753-E1835C442C9E}" type="presOf" srcId="{22FE8B83-7FBD-4D84-9D4A-24B5912EE0FD}" destId="{B0D471C7-FF2A-47C4-A297-2E37893E9DB1}" srcOrd="1" destOrd="0" presId="urn:microsoft.com/office/officeart/2005/8/layout/process3"/>
    <dgm:cxn modelId="{AD5C0639-B60A-4168-8F38-E7F00DABAF7B}" type="presOf" srcId="{3BF89E20-AFE4-415B-9E78-7F0AA8CDE816}" destId="{E33EE0BD-2FDF-4085-B873-D777C75D5F33}" srcOrd="0" destOrd="0" presId="urn:microsoft.com/office/officeart/2005/8/layout/process3"/>
    <dgm:cxn modelId="{00B8ECB4-205E-44E9-97BF-9DCD51204982}" srcId="{EF12CC47-C124-4877-BA30-AA5551F33D01}" destId="{EFDA54FA-57BC-48E6-ACAE-44DD0A2D48FC}" srcOrd="0" destOrd="0" parTransId="{0F779577-1BE3-43AB-8F25-87C6313112A5}" sibTransId="{0C5B0112-6424-4F97-B938-C00DEBE02670}"/>
    <dgm:cxn modelId="{22D674F0-173D-461B-A894-0781B269BAB1}" srcId="{CC96ECF6-0131-4A35-A185-8EDA59BC1CE7}" destId="{443C46CA-D3A0-4ECD-B929-D88FAA1ACC3E}" srcOrd="4" destOrd="0" parTransId="{CC1D2A44-144E-497E-BEC9-EE5732A31A7E}" sibTransId="{ADE18159-F716-4F8E-93FF-172E8B33DA03}"/>
    <dgm:cxn modelId="{2D29CC8A-1334-47B4-8386-E3BECE88C6FD}" type="presOf" srcId="{BE5F88F9-F042-42D5-B7DD-B7E3EC9345DE}" destId="{995E16AC-73B1-41EF-83C3-D0077EDF5337}" srcOrd="0" destOrd="2" presId="urn:microsoft.com/office/officeart/2005/8/layout/process3"/>
    <dgm:cxn modelId="{BE0B37BB-F848-412C-BEA6-6B7E8616C046}" srcId="{3BF89E20-AFE4-415B-9E78-7F0AA8CDE816}" destId="{9C4BF887-5AE7-49DE-B24A-86B599F62B0A}" srcOrd="4" destOrd="0" parTransId="{3C01354F-A2C6-4F09-8D23-1056CC4894F8}" sibTransId="{F1C71B65-5306-46C8-B783-BC4D5009C01B}"/>
    <dgm:cxn modelId="{25B24F0D-06B0-4801-AFE3-71FDC6DD2BC3}" type="presOf" srcId="{81452181-F258-421A-AA31-D951886BD226}" destId="{744DEA1F-3E7C-428E-90FF-6988426D9F85}" srcOrd="0" destOrd="5" presId="urn:microsoft.com/office/officeart/2005/8/layout/process3"/>
    <dgm:cxn modelId="{20EF03FE-EA77-4DCB-9BCB-86ABF74862A9}" srcId="{9E6C4D77-A583-426E-BAA6-701464B8E989}" destId="{CC96ECF6-0131-4A35-A185-8EDA59BC1CE7}" srcOrd="0" destOrd="0" parTransId="{A0185A51-D9C7-47DF-B224-1A9DD20BE1B9}" sibTransId="{6C769F41-F7D4-4775-8188-89EF47CA78DC}"/>
    <dgm:cxn modelId="{F4F69BE4-1EE1-41AA-86BE-F19C74A9B412}" type="presOf" srcId="{3BF89E20-AFE4-415B-9E78-7F0AA8CDE816}" destId="{C833BC0E-03E8-450A-88C4-3096BD687CD2}" srcOrd="1" destOrd="0" presId="urn:microsoft.com/office/officeart/2005/8/layout/process3"/>
    <dgm:cxn modelId="{089D821B-BA78-432B-8746-894502257E7E}" srcId="{CC96ECF6-0131-4A35-A185-8EDA59BC1CE7}" destId="{2AFA0261-708D-49B8-816A-7E1CF338F3DA}" srcOrd="1" destOrd="0" parTransId="{F094DE5C-3E25-4C1B-8D2C-E2265FFC7766}" sibTransId="{B7C7BFA3-500F-4747-8FAE-3F0EB099D375}"/>
    <dgm:cxn modelId="{09BC3504-7780-4120-B541-C6F9282FDBAA}" type="presOf" srcId="{9C4BF887-5AE7-49DE-B24A-86B599F62B0A}" destId="{BF435945-A401-49B1-ADB3-938944476920}" srcOrd="0" destOrd="4" presId="urn:microsoft.com/office/officeart/2005/8/layout/process3"/>
    <dgm:cxn modelId="{22BE6CEB-4710-4BE8-9F1C-320F3E82E655}" srcId="{EF12CC47-C124-4877-BA30-AA5551F33D01}" destId="{D825075A-0A10-4419-AFAE-8E87C8A23374}" srcOrd="2" destOrd="0" parTransId="{6FD4051C-0818-4A94-B98E-73269CA4A744}" sibTransId="{BB97E17D-7C4C-4647-A93D-E731A5C5C690}"/>
    <dgm:cxn modelId="{75A90FC0-96E1-459B-A3F3-0A998B5A137F}" srcId="{9E6C4D77-A583-426E-BAA6-701464B8E989}" destId="{3BF89E20-AFE4-415B-9E78-7F0AA8CDE816}" srcOrd="1" destOrd="0" parTransId="{3836FADD-8151-4B30-9DFF-D84D848E7A88}" sibTransId="{1E29E0A1-C85D-4CCE-95AE-7DA6950D8583}"/>
    <dgm:cxn modelId="{B6C20C77-B2C0-4F56-BC79-4C48652F4908}" type="presOf" srcId="{1632D3D7-E8FF-408E-BB26-1B6B34B98CE1}" destId="{995E16AC-73B1-41EF-83C3-D0077EDF5337}" srcOrd="0" destOrd="3" presId="urn:microsoft.com/office/officeart/2005/8/layout/process3"/>
    <dgm:cxn modelId="{B4C9BAF1-2E77-418B-BBE8-59F74F8EF884}" srcId="{CC96ECF6-0131-4A35-A185-8EDA59BC1CE7}" destId="{E4FBDE8C-C3EF-4DBA-89BB-2C2DE6CC024B}" srcOrd="3" destOrd="0" parTransId="{EC8D04E4-E3D5-4202-AB1A-0A88FB000EA8}" sibTransId="{48FC0D61-104E-45B4-A662-154FBDA433FC}"/>
    <dgm:cxn modelId="{11D89AA9-2A49-4B03-8DE3-2323F6234C43}" type="presOf" srcId="{E4FBDE8C-C3EF-4DBA-89BB-2C2DE6CC024B}" destId="{744DEA1F-3E7C-428E-90FF-6988426D9F85}" srcOrd="0" destOrd="3" presId="urn:microsoft.com/office/officeart/2005/8/layout/process3"/>
    <dgm:cxn modelId="{DD2E1F2C-F4E1-42C5-9150-1901070201D3}" type="presParOf" srcId="{452A5619-F0B3-46BB-A205-DCD74B1AAEDA}" destId="{E6687CE1-683A-4217-A820-1CD58A779E1D}" srcOrd="0" destOrd="0" presId="urn:microsoft.com/office/officeart/2005/8/layout/process3"/>
    <dgm:cxn modelId="{62663B6F-88D1-4860-9D9E-F60CD0EA0700}" type="presParOf" srcId="{E6687CE1-683A-4217-A820-1CD58A779E1D}" destId="{6BEADDA4-FD2A-4F00-9F06-254BC2912ACC}" srcOrd="0" destOrd="0" presId="urn:microsoft.com/office/officeart/2005/8/layout/process3"/>
    <dgm:cxn modelId="{E5428219-9E7B-4E8F-9EAD-BED41A481CFF}" type="presParOf" srcId="{E6687CE1-683A-4217-A820-1CD58A779E1D}" destId="{E69F1531-C3D6-4BBE-930F-7652F9F8269E}" srcOrd="1" destOrd="0" presId="urn:microsoft.com/office/officeart/2005/8/layout/process3"/>
    <dgm:cxn modelId="{8FA2A339-56FC-4544-A7CE-7DDE5A34C0DE}" type="presParOf" srcId="{E6687CE1-683A-4217-A820-1CD58A779E1D}" destId="{744DEA1F-3E7C-428E-90FF-6988426D9F85}" srcOrd="2" destOrd="0" presId="urn:microsoft.com/office/officeart/2005/8/layout/process3"/>
    <dgm:cxn modelId="{AB25960B-7E34-4543-BF62-C016F037C8D1}" type="presParOf" srcId="{452A5619-F0B3-46BB-A205-DCD74B1AAEDA}" destId="{ABE0989C-F524-48D1-98F0-0F3E74B8B544}" srcOrd="1" destOrd="0" presId="urn:microsoft.com/office/officeart/2005/8/layout/process3"/>
    <dgm:cxn modelId="{518951BC-F31B-465D-8F13-15EAEFD21F40}" type="presParOf" srcId="{ABE0989C-F524-48D1-98F0-0F3E74B8B544}" destId="{AAAB08C9-E08F-4719-891D-57A4E0772A39}" srcOrd="0" destOrd="0" presId="urn:microsoft.com/office/officeart/2005/8/layout/process3"/>
    <dgm:cxn modelId="{ACAD6456-1C65-432C-B59D-55F70F9CDD96}" type="presParOf" srcId="{452A5619-F0B3-46BB-A205-DCD74B1AAEDA}" destId="{405E0220-DFC9-4F69-853A-1BB62DDF694B}" srcOrd="2" destOrd="0" presId="urn:microsoft.com/office/officeart/2005/8/layout/process3"/>
    <dgm:cxn modelId="{B310FFB6-9131-4AF1-AB7E-0ACD546CB70F}" type="presParOf" srcId="{405E0220-DFC9-4F69-853A-1BB62DDF694B}" destId="{E33EE0BD-2FDF-4085-B873-D777C75D5F33}" srcOrd="0" destOrd="0" presId="urn:microsoft.com/office/officeart/2005/8/layout/process3"/>
    <dgm:cxn modelId="{9C04C888-3C34-4456-A7F4-A7D98418D652}" type="presParOf" srcId="{405E0220-DFC9-4F69-853A-1BB62DDF694B}" destId="{C833BC0E-03E8-450A-88C4-3096BD687CD2}" srcOrd="1" destOrd="0" presId="urn:microsoft.com/office/officeart/2005/8/layout/process3"/>
    <dgm:cxn modelId="{E47F0EAA-2903-4F7B-A23A-CDDD65ED5729}" type="presParOf" srcId="{405E0220-DFC9-4F69-853A-1BB62DDF694B}" destId="{BF435945-A401-49B1-ADB3-938944476920}" srcOrd="2" destOrd="0" presId="urn:microsoft.com/office/officeart/2005/8/layout/process3"/>
    <dgm:cxn modelId="{70031CDE-B4E6-4F2C-B9FE-9BDDDF9350AB}" type="presParOf" srcId="{452A5619-F0B3-46BB-A205-DCD74B1AAEDA}" destId="{DCCB4FA7-5A53-43B9-AF47-917EC29226D0}" srcOrd="3" destOrd="0" presId="urn:microsoft.com/office/officeart/2005/8/layout/process3"/>
    <dgm:cxn modelId="{CA8177A9-159E-493D-AD6A-FBAB8A8A21C3}" type="presParOf" srcId="{DCCB4FA7-5A53-43B9-AF47-917EC29226D0}" destId="{B8946683-B337-4815-8C2C-BAB0464217AA}" srcOrd="0" destOrd="0" presId="urn:microsoft.com/office/officeart/2005/8/layout/process3"/>
    <dgm:cxn modelId="{6E0E127F-5FE0-4A4C-9F15-CE7C41449A09}" type="presParOf" srcId="{452A5619-F0B3-46BB-A205-DCD74B1AAEDA}" destId="{38D8CF5C-768D-4613-A394-209329D8B00E}" srcOrd="4" destOrd="0" presId="urn:microsoft.com/office/officeart/2005/8/layout/process3"/>
    <dgm:cxn modelId="{84938D0E-99CB-46D5-81CD-F1D0E8D31DA4}" type="presParOf" srcId="{38D8CF5C-768D-4613-A394-209329D8B00E}" destId="{C9C39C2B-806A-4571-A2F9-76532FE769E2}" srcOrd="0" destOrd="0" presId="urn:microsoft.com/office/officeart/2005/8/layout/process3"/>
    <dgm:cxn modelId="{24F44F58-A80B-42B0-A029-988316BE6A64}" type="presParOf" srcId="{38D8CF5C-768D-4613-A394-209329D8B00E}" destId="{108BF904-8DE3-4ECB-86D3-7920E11DA8A4}" srcOrd="1" destOrd="0" presId="urn:microsoft.com/office/officeart/2005/8/layout/process3"/>
    <dgm:cxn modelId="{52374F2A-5370-4308-A4C2-9F79C2173501}" type="presParOf" srcId="{38D8CF5C-768D-4613-A394-209329D8B00E}" destId="{995E16AC-73B1-41EF-83C3-D0077EDF5337}" srcOrd="2" destOrd="0" presId="urn:microsoft.com/office/officeart/2005/8/layout/process3"/>
    <dgm:cxn modelId="{B94A2766-9834-41E5-93B0-7535A077813E}" type="presParOf" srcId="{452A5619-F0B3-46BB-A205-DCD74B1AAEDA}" destId="{DC042707-1EB4-4C4D-B091-BD294D0AEF8D}" srcOrd="5" destOrd="0" presId="urn:microsoft.com/office/officeart/2005/8/layout/process3"/>
    <dgm:cxn modelId="{BEFD4DC8-7ACB-4FED-8F4D-93395B47FCB8}" type="presParOf" srcId="{DC042707-1EB4-4C4D-B091-BD294D0AEF8D}" destId="{B0D471C7-FF2A-47C4-A297-2E37893E9DB1}" srcOrd="0" destOrd="0" presId="urn:microsoft.com/office/officeart/2005/8/layout/process3"/>
    <dgm:cxn modelId="{3B8F3363-0851-439F-946A-2F61B9F248C9}" type="presParOf" srcId="{452A5619-F0B3-46BB-A205-DCD74B1AAEDA}" destId="{4D5A38ED-F521-46DD-9222-D83EDEB24C2A}" srcOrd="6" destOrd="0" presId="urn:microsoft.com/office/officeart/2005/8/layout/process3"/>
    <dgm:cxn modelId="{73830F40-84E4-4EA0-A900-232D717B8811}" type="presParOf" srcId="{4D5A38ED-F521-46DD-9222-D83EDEB24C2A}" destId="{72F8501F-6179-4D0F-B421-4242C2A32630}" srcOrd="0" destOrd="0" presId="urn:microsoft.com/office/officeart/2005/8/layout/process3"/>
    <dgm:cxn modelId="{1F463C80-4852-4303-B629-1ED887529A14}" type="presParOf" srcId="{4D5A38ED-F521-46DD-9222-D83EDEB24C2A}" destId="{0E99EAC1-AE2F-4EDA-BA28-9353B0159135}" srcOrd="1" destOrd="0" presId="urn:microsoft.com/office/officeart/2005/8/layout/process3"/>
    <dgm:cxn modelId="{B94E7DE5-C30E-4C30-81B8-0EF8F94063D0}" type="presParOf" srcId="{4D5A38ED-F521-46DD-9222-D83EDEB24C2A}" destId="{DEA9C8FC-D0B8-4373-B842-11B5F2621AC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776F7-0178-475E-A7C4-4035070B76EC}"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44B45999-D992-47C3-8459-E892D666DC2D}">
      <dgm:prSet phldrT="[Text]" custT="1"/>
      <dgm:spPr/>
      <dgm:t>
        <a:bodyPr/>
        <a:lstStyle/>
        <a:p>
          <a:r>
            <a:rPr lang="el-GR" sz="1800" dirty="0"/>
            <a:t>Ομάδες Επαγγελμάτων</a:t>
          </a:r>
          <a:endParaRPr lang="en-US" sz="1800" dirty="0"/>
        </a:p>
      </dgm:t>
    </dgm:pt>
    <dgm:pt modelId="{61693106-55C5-4225-ADE7-F78C973DED99}" type="parTrans" cxnId="{7C5B2437-36CE-4E98-B710-324B2F5DB7FE}">
      <dgm:prSet/>
      <dgm:spPr/>
      <dgm:t>
        <a:bodyPr/>
        <a:lstStyle/>
        <a:p>
          <a:endParaRPr lang="en-US"/>
        </a:p>
      </dgm:t>
    </dgm:pt>
    <dgm:pt modelId="{BAC0B3B0-ED7A-46CC-B82C-A45A750B5807}" type="sibTrans" cxnId="{7C5B2437-36CE-4E98-B710-324B2F5DB7FE}">
      <dgm:prSet/>
      <dgm:spPr/>
      <dgm:t>
        <a:bodyPr/>
        <a:lstStyle/>
        <a:p>
          <a:endParaRPr lang="en-US"/>
        </a:p>
      </dgm:t>
    </dgm:pt>
    <dgm:pt modelId="{96FBF43C-D89E-4DB9-BD01-3ACB55334E98}">
      <dgm:prSet phldrT="[Text]" custT="1"/>
      <dgm:spPr/>
      <dgm:t>
        <a:bodyPr/>
        <a:lstStyle/>
        <a:p>
          <a:r>
            <a:rPr lang="el-GR" sz="1600" dirty="0"/>
            <a:t>Βαθμίδες Εκπαίδευσης και  Επαγγέλματα</a:t>
          </a:r>
          <a:endParaRPr lang="en-US" sz="1600" dirty="0"/>
        </a:p>
      </dgm:t>
    </dgm:pt>
    <dgm:pt modelId="{A3D93988-1A07-4480-975C-1E14F40E22F5}" type="parTrans" cxnId="{383FAAD3-1B32-48BF-8552-154693A031E4}">
      <dgm:prSet/>
      <dgm:spPr/>
      <dgm:t>
        <a:bodyPr/>
        <a:lstStyle/>
        <a:p>
          <a:endParaRPr lang="en-US"/>
        </a:p>
      </dgm:t>
    </dgm:pt>
    <dgm:pt modelId="{AC678829-BE5B-43F6-9DFC-433B124905F9}" type="sibTrans" cxnId="{383FAAD3-1B32-48BF-8552-154693A031E4}">
      <dgm:prSet/>
      <dgm:spPr/>
      <dgm:t>
        <a:bodyPr/>
        <a:lstStyle/>
        <a:p>
          <a:endParaRPr lang="en-US"/>
        </a:p>
      </dgm:t>
    </dgm:pt>
    <dgm:pt modelId="{312D506D-5E89-40B6-B948-CADE4E112386}">
      <dgm:prSet phldrT="[Text]" custT="1"/>
      <dgm:spPr/>
      <dgm:t>
        <a:bodyPr/>
        <a:lstStyle/>
        <a:p>
          <a:r>
            <a:rPr lang="el-GR" sz="1600" dirty="0"/>
            <a:t> Αγορά Εργασίας – Προοπτικές Απασχόλησης</a:t>
          </a:r>
          <a:endParaRPr lang="en-US" sz="1600" dirty="0"/>
        </a:p>
      </dgm:t>
    </dgm:pt>
    <dgm:pt modelId="{ECE10921-F0F4-43A6-A6A0-ED96179E4DB6}" type="parTrans" cxnId="{201A44F6-9E5A-49CA-A6C7-DF85C71CC47C}">
      <dgm:prSet/>
      <dgm:spPr/>
      <dgm:t>
        <a:bodyPr/>
        <a:lstStyle/>
        <a:p>
          <a:endParaRPr lang="en-US"/>
        </a:p>
      </dgm:t>
    </dgm:pt>
    <dgm:pt modelId="{87D8B85D-04F9-47CE-92E3-6CBE7E6EE962}" type="sibTrans" cxnId="{201A44F6-9E5A-49CA-A6C7-DF85C71CC47C}">
      <dgm:prSet/>
      <dgm:spPr/>
      <dgm:t>
        <a:bodyPr/>
        <a:lstStyle/>
        <a:p>
          <a:endParaRPr lang="en-US"/>
        </a:p>
      </dgm:t>
    </dgm:pt>
    <dgm:pt modelId="{612453B2-4E56-4094-9B78-85CD436D07D5}" type="pres">
      <dgm:prSet presAssocID="{90B776F7-0178-475E-A7C4-4035070B76EC}" presName="composite" presStyleCnt="0">
        <dgm:presLayoutVars>
          <dgm:chMax val="3"/>
          <dgm:animLvl val="lvl"/>
          <dgm:resizeHandles val="exact"/>
        </dgm:presLayoutVars>
      </dgm:prSet>
      <dgm:spPr/>
      <dgm:t>
        <a:bodyPr/>
        <a:lstStyle/>
        <a:p>
          <a:endParaRPr lang="en-US"/>
        </a:p>
      </dgm:t>
    </dgm:pt>
    <dgm:pt modelId="{34378C49-85F4-493F-94D6-B035AFB08FFE}" type="pres">
      <dgm:prSet presAssocID="{44B45999-D992-47C3-8459-E892D666DC2D}" presName="gear1" presStyleLbl="node1" presStyleIdx="0" presStyleCnt="3" custScaleX="100312" custScaleY="87402" custLinFactNeighborX="-27852" custLinFactNeighborY="-90440">
        <dgm:presLayoutVars>
          <dgm:chMax val="1"/>
          <dgm:bulletEnabled val="1"/>
        </dgm:presLayoutVars>
      </dgm:prSet>
      <dgm:spPr/>
      <dgm:t>
        <a:bodyPr/>
        <a:lstStyle/>
        <a:p>
          <a:endParaRPr lang="en-US"/>
        </a:p>
      </dgm:t>
    </dgm:pt>
    <dgm:pt modelId="{E0A2BC4E-09AF-4D8C-95F1-ED0358BB04CD}" type="pres">
      <dgm:prSet presAssocID="{44B45999-D992-47C3-8459-E892D666DC2D}" presName="gear1srcNode" presStyleLbl="node1" presStyleIdx="0" presStyleCnt="3"/>
      <dgm:spPr/>
      <dgm:t>
        <a:bodyPr/>
        <a:lstStyle/>
        <a:p>
          <a:endParaRPr lang="en-US"/>
        </a:p>
      </dgm:t>
    </dgm:pt>
    <dgm:pt modelId="{A088776B-7ED8-487D-B1F6-C3FA386510E4}" type="pres">
      <dgm:prSet presAssocID="{44B45999-D992-47C3-8459-E892D666DC2D}" presName="gear1dstNode" presStyleLbl="node1" presStyleIdx="0" presStyleCnt="3"/>
      <dgm:spPr/>
      <dgm:t>
        <a:bodyPr/>
        <a:lstStyle/>
        <a:p>
          <a:endParaRPr lang="en-US"/>
        </a:p>
      </dgm:t>
    </dgm:pt>
    <dgm:pt modelId="{E1E9F7BB-2AE8-40C2-99AC-AA2F93076D63}" type="pres">
      <dgm:prSet presAssocID="{96FBF43C-D89E-4DB9-BD01-3ACB55334E98}" presName="gear2" presStyleLbl="node1" presStyleIdx="1" presStyleCnt="3" custScaleX="141485" custScaleY="125684" custLinFactX="12512" custLinFactNeighborX="100000" custLinFactNeighborY="29921">
        <dgm:presLayoutVars>
          <dgm:chMax val="1"/>
          <dgm:bulletEnabled val="1"/>
        </dgm:presLayoutVars>
      </dgm:prSet>
      <dgm:spPr/>
      <dgm:t>
        <a:bodyPr/>
        <a:lstStyle/>
        <a:p>
          <a:endParaRPr lang="en-US"/>
        </a:p>
      </dgm:t>
    </dgm:pt>
    <dgm:pt modelId="{189A0E60-32C7-46AF-8393-A3F0A553475D}" type="pres">
      <dgm:prSet presAssocID="{96FBF43C-D89E-4DB9-BD01-3ACB55334E98}" presName="gear2srcNode" presStyleLbl="node1" presStyleIdx="1" presStyleCnt="3"/>
      <dgm:spPr/>
      <dgm:t>
        <a:bodyPr/>
        <a:lstStyle/>
        <a:p>
          <a:endParaRPr lang="en-US"/>
        </a:p>
      </dgm:t>
    </dgm:pt>
    <dgm:pt modelId="{9ABF1933-8B49-4398-AE80-7942D5850AB9}" type="pres">
      <dgm:prSet presAssocID="{96FBF43C-D89E-4DB9-BD01-3ACB55334E98}" presName="gear2dstNode" presStyleLbl="node1" presStyleIdx="1" presStyleCnt="3"/>
      <dgm:spPr/>
      <dgm:t>
        <a:bodyPr/>
        <a:lstStyle/>
        <a:p>
          <a:endParaRPr lang="en-US"/>
        </a:p>
      </dgm:t>
    </dgm:pt>
    <dgm:pt modelId="{2994BA2D-6EB7-4273-906C-ED70AC53C9D1}" type="pres">
      <dgm:prSet presAssocID="{312D506D-5E89-40B6-B948-CADE4E112386}" presName="gear3" presStyleLbl="node1" presStyleIdx="2" presStyleCnt="3" custScaleX="133771" custScaleY="125629" custLinFactNeighborX="-68116" custLinFactNeighborY="71674"/>
      <dgm:spPr/>
      <dgm:t>
        <a:bodyPr/>
        <a:lstStyle/>
        <a:p>
          <a:endParaRPr lang="en-US"/>
        </a:p>
      </dgm:t>
    </dgm:pt>
    <dgm:pt modelId="{16BE55AF-E7C5-4E73-B2FA-CE7974C06258}" type="pres">
      <dgm:prSet presAssocID="{312D506D-5E89-40B6-B948-CADE4E112386}" presName="gear3tx" presStyleLbl="node1" presStyleIdx="2" presStyleCnt="3">
        <dgm:presLayoutVars>
          <dgm:chMax val="1"/>
          <dgm:bulletEnabled val="1"/>
        </dgm:presLayoutVars>
      </dgm:prSet>
      <dgm:spPr/>
      <dgm:t>
        <a:bodyPr/>
        <a:lstStyle/>
        <a:p>
          <a:endParaRPr lang="en-US"/>
        </a:p>
      </dgm:t>
    </dgm:pt>
    <dgm:pt modelId="{C8CB3C66-41C0-4265-9F04-95739E7AD921}" type="pres">
      <dgm:prSet presAssocID="{312D506D-5E89-40B6-B948-CADE4E112386}" presName="gear3srcNode" presStyleLbl="node1" presStyleIdx="2" presStyleCnt="3"/>
      <dgm:spPr/>
      <dgm:t>
        <a:bodyPr/>
        <a:lstStyle/>
        <a:p>
          <a:endParaRPr lang="en-US"/>
        </a:p>
      </dgm:t>
    </dgm:pt>
    <dgm:pt modelId="{00A662D2-7B4F-4FAA-83FA-5756FC5B1941}" type="pres">
      <dgm:prSet presAssocID="{312D506D-5E89-40B6-B948-CADE4E112386}" presName="gear3dstNode" presStyleLbl="node1" presStyleIdx="2" presStyleCnt="3"/>
      <dgm:spPr/>
      <dgm:t>
        <a:bodyPr/>
        <a:lstStyle/>
        <a:p>
          <a:endParaRPr lang="en-US"/>
        </a:p>
      </dgm:t>
    </dgm:pt>
    <dgm:pt modelId="{F5A986F3-A19F-4862-B9A6-EEB3C549FF6C}" type="pres">
      <dgm:prSet presAssocID="{BAC0B3B0-ED7A-46CC-B82C-A45A750B5807}" presName="connector1" presStyleLbl="sibTrans2D1" presStyleIdx="0" presStyleCnt="3" custLinFactNeighborX="18362" custLinFactNeighborY="-8656"/>
      <dgm:spPr/>
      <dgm:t>
        <a:bodyPr/>
        <a:lstStyle/>
        <a:p>
          <a:endParaRPr lang="en-US"/>
        </a:p>
      </dgm:t>
    </dgm:pt>
    <dgm:pt modelId="{230A178D-FE15-4D1C-A00F-BDB7D4928671}" type="pres">
      <dgm:prSet presAssocID="{AC678829-BE5B-43F6-9DFC-433B124905F9}" presName="connector2" presStyleLbl="sibTrans2D1" presStyleIdx="1" presStyleCnt="3" custLinFactNeighborX="-46239" custLinFactNeighborY="-2758"/>
      <dgm:spPr/>
      <dgm:t>
        <a:bodyPr/>
        <a:lstStyle/>
        <a:p>
          <a:endParaRPr lang="en-US"/>
        </a:p>
      </dgm:t>
    </dgm:pt>
    <dgm:pt modelId="{B09A3CD1-0665-4583-97B6-E4A7105A4A9A}" type="pres">
      <dgm:prSet presAssocID="{87D8B85D-04F9-47CE-92E3-6CBE7E6EE962}" presName="connector3" presStyleLbl="sibTrans2D1" presStyleIdx="2" presStyleCnt="3" custLinFactNeighborX="-9872" custLinFactNeighborY="-4149"/>
      <dgm:spPr/>
      <dgm:t>
        <a:bodyPr/>
        <a:lstStyle/>
        <a:p>
          <a:endParaRPr lang="en-US"/>
        </a:p>
      </dgm:t>
    </dgm:pt>
  </dgm:ptLst>
  <dgm:cxnLst>
    <dgm:cxn modelId="{7C5B2437-36CE-4E98-B710-324B2F5DB7FE}" srcId="{90B776F7-0178-475E-A7C4-4035070B76EC}" destId="{44B45999-D992-47C3-8459-E892D666DC2D}" srcOrd="0" destOrd="0" parTransId="{61693106-55C5-4225-ADE7-F78C973DED99}" sibTransId="{BAC0B3B0-ED7A-46CC-B82C-A45A750B5807}"/>
    <dgm:cxn modelId="{201A44F6-9E5A-49CA-A6C7-DF85C71CC47C}" srcId="{90B776F7-0178-475E-A7C4-4035070B76EC}" destId="{312D506D-5E89-40B6-B948-CADE4E112386}" srcOrd="2" destOrd="0" parTransId="{ECE10921-F0F4-43A6-A6A0-ED96179E4DB6}" sibTransId="{87D8B85D-04F9-47CE-92E3-6CBE7E6EE962}"/>
    <dgm:cxn modelId="{EF3DACA8-9353-4F5E-B4C7-4545897A0C2A}" type="presOf" srcId="{44B45999-D992-47C3-8459-E892D666DC2D}" destId="{A088776B-7ED8-487D-B1F6-C3FA386510E4}" srcOrd="2" destOrd="0" presId="urn:microsoft.com/office/officeart/2005/8/layout/gear1"/>
    <dgm:cxn modelId="{8A26BD8C-FD86-4248-B7F1-C5136059AB8E}" type="presOf" srcId="{90B776F7-0178-475E-A7C4-4035070B76EC}" destId="{612453B2-4E56-4094-9B78-85CD436D07D5}" srcOrd="0" destOrd="0" presId="urn:microsoft.com/office/officeart/2005/8/layout/gear1"/>
    <dgm:cxn modelId="{BA934C7B-094D-412E-91E5-12CAC4D12DD9}" type="presOf" srcId="{96FBF43C-D89E-4DB9-BD01-3ACB55334E98}" destId="{189A0E60-32C7-46AF-8393-A3F0A553475D}" srcOrd="1" destOrd="0" presId="urn:microsoft.com/office/officeart/2005/8/layout/gear1"/>
    <dgm:cxn modelId="{3DC11577-F1AE-46E3-BF4E-997239C6207E}" type="presOf" srcId="{44B45999-D992-47C3-8459-E892D666DC2D}" destId="{E0A2BC4E-09AF-4D8C-95F1-ED0358BB04CD}" srcOrd="1" destOrd="0" presId="urn:microsoft.com/office/officeart/2005/8/layout/gear1"/>
    <dgm:cxn modelId="{383FAAD3-1B32-48BF-8552-154693A031E4}" srcId="{90B776F7-0178-475E-A7C4-4035070B76EC}" destId="{96FBF43C-D89E-4DB9-BD01-3ACB55334E98}" srcOrd="1" destOrd="0" parTransId="{A3D93988-1A07-4480-975C-1E14F40E22F5}" sibTransId="{AC678829-BE5B-43F6-9DFC-433B124905F9}"/>
    <dgm:cxn modelId="{53331EC5-ED0F-4ABB-A6DC-D0D311023E37}" type="presOf" srcId="{312D506D-5E89-40B6-B948-CADE4E112386}" destId="{2994BA2D-6EB7-4273-906C-ED70AC53C9D1}" srcOrd="0" destOrd="0" presId="urn:microsoft.com/office/officeart/2005/8/layout/gear1"/>
    <dgm:cxn modelId="{FBD534CF-0ADD-4A6E-A81A-DF150EBDC300}" type="presOf" srcId="{312D506D-5E89-40B6-B948-CADE4E112386}" destId="{C8CB3C66-41C0-4265-9F04-95739E7AD921}" srcOrd="2" destOrd="0" presId="urn:microsoft.com/office/officeart/2005/8/layout/gear1"/>
    <dgm:cxn modelId="{B3D5A6D0-1F61-4FC4-84A8-807A38EE535B}" type="presOf" srcId="{312D506D-5E89-40B6-B948-CADE4E112386}" destId="{16BE55AF-E7C5-4E73-B2FA-CE7974C06258}" srcOrd="1" destOrd="0" presId="urn:microsoft.com/office/officeart/2005/8/layout/gear1"/>
    <dgm:cxn modelId="{FE9882D1-E231-46A8-BCB4-AC2CC1419169}" type="presOf" srcId="{87D8B85D-04F9-47CE-92E3-6CBE7E6EE962}" destId="{B09A3CD1-0665-4583-97B6-E4A7105A4A9A}" srcOrd="0" destOrd="0" presId="urn:microsoft.com/office/officeart/2005/8/layout/gear1"/>
    <dgm:cxn modelId="{0EA97585-CCF3-4DD1-BC95-4734C2EBB8EE}" type="presOf" srcId="{BAC0B3B0-ED7A-46CC-B82C-A45A750B5807}" destId="{F5A986F3-A19F-4862-B9A6-EEB3C549FF6C}" srcOrd="0" destOrd="0" presId="urn:microsoft.com/office/officeart/2005/8/layout/gear1"/>
    <dgm:cxn modelId="{1BA1A56C-1B0C-4215-9AA9-B88A7EA7025E}" type="presOf" srcId="{96FBF43C-D89E-4DB9-BD01-3ACB55334E98}" destId="{E1E9F7BB-2AE8-40C2-99AC-AA2F93076D63}" srcOrd="0" destOrd="0" presId="urn:microsoft.com/office/officeart/2005/8/layout/gear1"/>
    <dgm:cxn modelId="{B879BA94-5D46-4E8C-96E4-CFAC1AAD0332}" type="presOf" srcId="{44B45999-D992-47C3-8459-E892D666DC2D}" destId="{34378C49-85F4-493F-94D6-B035AFB08FFE}" srcOrd="0" destOrd="0" presId="urn:microsoft.com/office/officeart/2005/8/layout/gear1"/>
    <dgm:cxn modelId="{47EE58AB-B32C-4DDD-9F97-6F3F7A7479C3}" type="presOf" srcId="{AC678829-BE5B-43F6-9DFC-433B124905F9}" destId="{230A178D-FE15-4D1C-A00F-BDB7D4928671}" srcOrd="0" destOrd="0" presId="urn:microsoft.com/office/officeart/2005/8/layout/gear1"/>
    <dgm:cxn modelId="{A0C81909-121B-437E-825A-4AED037FD6AB}" type="presOf" srcId="{96FBF43C-D89E-4DB9-BD01-3ACB55334E98}" destId="{9ABF1933-8B49-4398-AE80-7942D5850AB9}" srcOrd="2" destOrd="0" presId="urn:microsoft.com/office/officeart/2005/8/layout/gear1"/>
    <dgm:cxn modelId="{053E7D7C-4171-42CB-B4F1-2DFD322E7BD0}" type="presOf" srcId="{312D506D-5E89-40B6-B948-CADE4E112386}" destId="{00A662D2-7B4F-4FAA-83FA-5756FC5B1941}" srcOrd="3" destOrd="0" presId="urn:microsoft.com/office/officeart/2005/8/layout/gear1"/>
    <dgm:cxn modelId="{D7D3F4E8-5F79-4894-9A57-8CC25DE5C76A}" type="presParOf" srcId="{612453B2-4E56-4094-9B78-85CD436D07D5}" destId="{34378C49-85F4-493F-94D6-B035AFB08FFE}" srcOrd="0" destOrd="0" presId="urn:microsoft.com/office/officeart/2005/8/layout/gear1"/>
    <dgm:cxn modelId="{C3761429-5C69-46C3-8306-F861FA3AB43B}" type="presParOf" srcId="{612453B2-4E56-4094-9B78-85CD436D07D5}" destId="{E0A2BC4E-09AF-4D8C-95F1-ED0358BB04CD}" srcOrd="1" destOrd="0" presId="urn:microsoft.com/office/officeart/2005/8/layout/gear1"/>
    <dgm:cxn modelId="{FE4013BE-095E-415B-B6EE-C2AE55654939}" type="presParOf" srcId="{612453B2-4E56-4094-9B78-85CD436D07D5}" destId="{A088776B-7ED8-487D-B1F6-C3FA386510E4}" srcOrd="2" destOrd="0" presId="urn:microsoft.com/office/officeart/2005/8/layout/gear1"/>
    <dgm:cxn modelId="{508252F1-6B00-48FE-BA38-53AE508D05DC}" type="presParOf" srcId="{612453B2-4E56-4094-9B78-85CD436D07D5}" destId="{E1E9F7BB-2AE8-40C2-99AC-AA2F93076D63}" srcOrd="3" destOrd="0" presId="urn:microsoft.com/office/officeart/2005/8/layout/gear1"/>
    <dgm:cxn modelId="{B6CCDBE5-F454-4849-B7FE-49848CF222F4}" type="presParOf" srcId="{612453B2-4E56-4094-9B78-85CD436D07D5}" destId="{189A0E60-32C7-46AF-8393-A3F0A553475D}" srcOrd="4" destOrd="0" presId="urn:microsoft.com/office/officeart/2005/8/layout/gear1"/>
    <dgm:cxn modelId="{CC697B40-3EE7-4840-BC17-6837802A7FC5}" type="presParOf" srcId="{612453B2-4E56-4094-9B78-85CD436D07D5}" destId="{9ABF1933-8B49-4398-AE80-7942D5850AB9}" srcOrd="5" destOrd="0" presId="urn:microsoft.com/office/officeart/2005/8/layout/gear1"/>
    <dgm:cxn modelId="{BCAB640D-119B-4AC2-8CBA-F3CF97C8B993}" type="presParOf" srcId="{612453B2-4E56-4094-9B78-85CD436D07D5}" destId="{2994BA2D-6EB7-4273-906C-ED70AC53C9D1}" srcOrd="6" destOrd="0" presId="urn:microsoft.com/office/officeart/2005/8/layout/gear1"/>
    <dgm:cxn modelId="{EA0365E4-6E12-4C99-994A-8F67307EB1A9}" type="presParOf" srcId="{612453B2-4E56-4094-9B78-85CD436D07D5}" destId="{16BE55AF-E7C5-4E73-B2FA-CE7974C06258}" srcOrd="7" destOrd="0" presId="urn:microsoft.com/office/officeart/2005/8/layout/gear1"/>
    <dgm:cxn modelId="{47CA25AD-DC8A-4EBE-9D18-3BB0E8DDFFA4}" type="presParOf" srcId="{612453B2-4E56-4094-9B78-85CD436D07D5}" destId="{C8CB3C66-41C0-4265-9F04-95739E7AD921}" srcOrd="8" destOrd="0" presId="urn:microsoft.com/office/officeart/2005/8/layout/gear1"/>
    <dgm:cxn modelId="{5A262256-97C2-4322-BD55-ADD9282C3BCA}" type="presParOf" srcId="{612453B2-4E56-4094-9B78-85CD436D07D5}" destId="{00A662D2-7B4F-4FAA-83FA-5756FC5B1941}" srcOrd="9" destOrd="0" presId="urn:microsoft.com/office/officeart/2005/8/layout/gear1"/>
    <dgm:cxn modelId="{210787F4-1390-4EC4-94A9-C46007863F81}" type="presParOf" srcId="{612453B2-4E56-4094-9B78-85CD436D07D5}" destId="{F5A986F3-A19F-4862-B9A6-EEB3C549FF6C}" srcOrd="10" destOrd="0" presId="urn:microsoft.com/office/officeart/2005/8/layout/gear1"/>
    <dgm:cxn modelId="{DDE859EB-4E32-4A80-96EA-AA9A1F63586A}" type="presParOf" srcId="{612453B2-4E56-4094-9B78-85CD436D07D5}" destId="{230A178D-FE15-4D1C-A00F-BDB7D4928671}" srcOrd="11" destOrd="0" presId="urn:microsoft.com/office/officeart/2005/8/layout/gear1"/>
    <dgm:cxn modelId="{090F344D-E734-47E0-B0B6-F41A229A8064}" type="presParOf" srcId="{612453B2-4E56-4094-9B78-85CD436D07D5}" destId="{B09A3CD1-0665-4583-97B6-E4A7105A4A9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BE791-F7B0-42EB-A9AF-BA715493B04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B5AB9FCC-FDE9-4F79-BCEB-937695236BE6}">
      <dgm:prSet phldrT="[Text]" custT="1"/>
      <dgm:spPr/>
      <dgm:t>
        <a:bodyPr/>
        <a:lstStyle/>
        <a:p>
          <a:r>
            <a:rPr lang="el-GR" sz="1600" b="1" dirty="0"/>
            <a:t>Έγκυρη και Έγκαιρη Πληροφόρηση- Κοινωνία των Επαγγελμάτων  </a:t>
          </a:r>
          <a:endParaRPr lang="en-GB" sz="1600" b="1" dirty="0"/>
        </a:p>
      </dgm:t>
    </dgm:pt>
    <dgm:pt modelId="{D58D6DC0-9CEA-414F-AF92-6CDC4F01719F}" type="parTrans" cxnId="{1426448B-E389-4A33-B63E-0DFFECE4B9AF}">
      <dgm:prSet/>
      <dgm:spPr/>
      <dgm:t>
        <a:bodyPr/>
        <a:lstStyle/>
        <a:p>
          <a:endParaRPr lang="en-GB"/>
        </a:p>
      </dgm:t>
    </dgm:pt>
    <dgm:pt modelId="{11CECF57-7A52-4B55-89D5-1D42A8A2C097}" type="sibTrans" cxnId="{1426448B-E389-4A33-B63E-0DFFECE4B9AF}">
      <dgm:prSet/>
      <dgm:spPr/>
      <dgm:t>
        <a:bodyPr/>
        <a:lstStyle/>
        <a:p>
          <a:endParaRPr lang="en-GB"/>
        </a:p>
      </dgm:t>
    </dgm:pt>
    <dgm:pt modelId="{3FA0009D-3289-4373-BDD8-C7CEADCBEE17}">
      <dgm:prSet phldrT="[Text]"/>
      <dgm:spPr/>
      <dgm:t>
        <a:bodyPr/>
        <a:lstStyle/>
        <a:p>
          <a:r>
            <a:rPr lang="el-GR" dirty="0"/>
            <a:t>Άτομο</a:t>
          </a:r>
          <a:endParaRPr lang="en-GB" dirty="0"/>
        </a:p>
      </dgm:t>
    </dgm:pt>
    <dgm:pt modelId="{E9D66136-2F6E-4925-AB3D-D458A2D6B750}" type="parTrans" cxnId="{F0A9DA01-192F-4F74-AD4C-3374C2B0054A}">
      <dgm:prSet/>
      <dgm:spPr/>
      <dgm:t>
        <a:bodyPr/>
        <a:lstStyle/>
        <a:p>
          <a:endParaRPr lang="en-GB"/>
        </a:p>
      </dgm:t>
    </dgm:pt>
    <dgm:pt modelId="{9D8F2DE3-1BB4-4A36-8C79-14CF8D549E02}" type="sibTrans" cxnId="{F0A9DA01-192F-4F74-AD4C-3374C2B0054A}">
      <dgm:prSet/>
      <dgm:spPr/>
      <dgm:t>
        <a:bodyPr/>
        <a:lstStyle/>
        <a:p>
          <a:endParaRPr lang="en-GB"/>
        </a:p>
      </dgm:t>
    </dgm:pt>
    <dgm:pt modelId="{A58921C2-9154-443B-BB6F-D8C1FF0CA7AD}">
      <dgm:prSet phldrT="[Text]"/>
      <dgm:spPr/>
      <dgm:t>
        <a:bodyPr/>
        <a:lstStyle/>
        <a:p>
          <a:r>
            <a:rPr lang="el-GR" dirty="0">
              <a:solidFill>
                <a:srgbClr val="7030A0"/>
              </a:solidFill>
              <a:latin typeface="Times New Roman" panose="02020603050405020304" pitchFamily="18" charset="0"/>
              <a:cs typeface="Times New Roman" panose="02020603050405020304" pitchFamily="18" charset="0"/>
            </a:rPr>
            <a:t>Ενδεδειγμένη / Κατάλληλη Απόφαση</a:t>
          </a:r>
          <a:endParaRPr lang="en-GB" dirty="0">
            <a:solidFill>
              <a:srgbClr val="7030A0"/>
            </a:solidFill>
            <a:latin typeface="Times New Roman" panose="02020603050405020304" pitchFamily="18" charset="0"/>
            <a:cs typeface="Times New Roman" panose="02020603050405020304" pitchFamily="18" charset="0"/>
          </a:endParaRPr>
        </a:p>
      </dgm:t>
    </dgm:pt>
    <dgm:pt modelId="{E3DDE62B-6EC6-4EC8-AC90-05A393FB2122}" type="parTrans" cxnId="{79B9006F-69D2-4702-B942-E8D9CD8CBF26}">
      <dgm:prSet/>
      <dgm:spPr/>
      <dgm:t>
        <a:bodyPr/>
        <a:lstStyle/>
        <a:p>
          <a:endParaRPr lang="en-GB"/>
        </a:p>
      </dgm:t>
    </dgm:pt>
    <dgm:pt modelId="{2FBB6ABE-BA61-4B22-BC3F-CE31A0BE3C93}" type="sibTrans" cxnId="{79B9006F-69D2-4702-B942-E8D9CD8CBF26}">
      <dgm:prSet/>
      <dgm:spPr/>
      <dgm:t>
        <a:bodyPr/>
        <a:lstStyle/>
        <a:p>
          <a:endParaRPr lang="en-GB"/>
        </a:p>
      </dgm:t>
    </dgm:pt>
    <dgm:pt modelId="{4053BB50-E88D-453D-89A9-3037B70BCCBD}" type="pres">
      <dgm:prSet presAssocID="{000BE791-F7B0-42EB-A9AF-BA715493B04F}" presName="Name0" presStyleCnt="0">
        <dgm:presLayoutVars>
          <dgm:chMax val="4"/>
          <dgm:resizeHandles val="exact"/>
        </dgm:presLayoutVars>
      </dgm:prSet>
      <dgm:spPr/>
      <dgm:t>
        <a:bodyPr/>
        <a:lstStyle/>
        <a:p>
          <a:endParaRPr lang="en-US"/>
        </a:p>
      </dgm:t>
    </dgm:pt>
    <dgm:pt modelId="{94512B27-B1F8-4DF0-84B9-76ABBC00C620}" type="pres">
      <dgm:prSet presAssocID="{000BE791-F7B0-42EB-A9AF-BA715493B04F}" presName="ellipse" presStyleLbl="trBgShp" presStyleIdx="0" presStyleCnt="1" custLinFactNeighborX="3211" custLinFactNeighborY="1911"/>
      <dgm:spPr/>
    </dgm:pt>
    <dgm:pt modelId="{5757C4BE-3864-46D0-BECA-89A3F2852637}" type="pres">
      <dgm:prSet presAssocID="{000BE791-F7B0-42EB-A9AF-BA715493B04F}" presName="arrow1" presStyleLbl="fgShp" presStyleIdx="0" presStyleCnt="1"/>
      <dgm:spPr/>
    </dgm:pt>
    <dgm:pt modelId="{45C054BD-A91C-47D7-B381-4D4C70B8386A}" type="pres">
      <dgm:prSet presAssocID="{000BE791-F7B0-42EB-A9AF-BA715493B04F}" presName="rectangle" presStyleLbl="revTx" presStyleIdx="0" presStyleCnt="1">
        <dgm:presLayoutVars>
          <dgm:bulletEnabled val="1"/>
        </dgm:presLayoutVars>
      </dgm:prSet>
      <dgm:spPr/>
      <dgm:t>
        <a:bodyPr/>
        <a:lstStyle/>
        <a:p>
          <a:endParaRPr lang="en-US"/>
        </a:p>
      </dgm:t>
    </dgm:pt>
    <dgm:pt modelId="{DC0DAD3F-021C-468A-8E27-3C1D171D2F4C}" type="pres">
      <dgm:prSet presAssocID="{3FA0009D-3289-4373-BDD8-C7CEADCBEE17}" presName="item1" presStyleLbl="node1" presStyleIdx="0" presStyleCnt="2" custLinFactNeighborX="-1019" custLinFactNeighborY="-3170">
        <dgm:presLayoutVars>
          <dgm:bulletEnabled val="1"/>
        </dgm:presLayoutVars>
      </dgm:prSet>
      <dgm:spPr/>
      <dgm:t>
        <a:bodyPr/>
        <a:lstStyle/>
        <a:p>
          <a:endParaRPr lang="en-US"/>
        </a:p>
      </dgm:t>
    </dgm:pt>
    <dgm:pt modelId="{6611767F-508E-46D3-9EBE-F90451659222}" type="pres">
      <dgm:prSet presAssocID="{A58921C2-9154-443B-BB6F-D8C1FF0CA7AD}" presName="item2" presStyleLbl="node1" presStyleIdx="1" presStyleCnt="2" custScaleX="130983" custScaleY="130983" custLinFactNeighborX="4291" custLinFactNeighborY="-10741">
        <dgm:presLayoutVars>
          <dgm:bulletEnabled val="1"/>
        </dgm:presLayoutVars>
      </dgm:prSet>
      <dgm:spPr/>
      <dgm:t>
        <a:bodyPr/>
        <a:lstStyle/>
        <a:p>
          <a:endParaRPr lang="en-US"/>
        </a:p>
      </dgm:t>
    </dgm:pt>
    <dgm:pt modelId="{8D1E6541-3DBC-463E-B494-817AD515DD82}" type="pres">
      <dgm:prSet presAssocID="{000BE791-F7B0-42EB-A9AF-BA715493B04F}" presName="funnel" presStyleLbl="trAlignAcc1" presStyleIdx="0" presStyleCnt="1" custLinFactNeighborX="176" custLinFactNeighborY="749"/>
      <dgm:spPr/>
    </dgm:pt>
  </dgm:ptLst>
  <dgm:cxnLst>
    <dgm:cxn modelId="{7A034DC7-D346-441D-A3C0-DCDE98BDF7EA}" type="presOf" srcId="{000BE791-F7B0-42EB-A9AF-BA715493B04F}" destId="{4053BB50-E88D-453D-89A9-3037B70BCCBD}" srcOrd="0" destOrd="0" presId="urn:microsoft.com/office/officeart/2005/8/layout/funnel1"/>
    <dgm:cxn modelId="{D8C94DF3-BB73-4BC9-B699-FE1E07545092}" type="presOf" srcId="{3FA0009D-3289-4373-BDD8-C7CEADCBEE17}" destId="{DC0DAD3F-021C-468A-8E27-3C1D171D2F4C}" srcOrd="0" destOrd="0" presId="urn:microsoft.com/office/officeart/2005/8/layout/funnel1"/>
    <dgm:cxn modelId="{D224AD26-2930-4CCE-AE05-028344F24C1D}" type="presOf" srcId="{B5AB9FCC-FDE9-4F79-BCEB-937695236BE6}" destId="{6611767F-508E-46D3-9EBE-F90451659222}" srcOrd="0" destOrd="0" presId="urn:microsoft.com/office/officeart/2005/8/layout/funnel1"/>
    <dgm:cxn modelId="{7F8E3468-6C7B-4990-B8CF-6B862128E175}" type="presOf" srcId="{A58921C2-9154-443B-BB6F-D8C1FF0CA7AD}" destId="{45C054BD-A91C-47D7-B381-4D4C70B8386A}" srcOrd="0" destOrd="0" presId="urn:microsoft.com/office/officeart/2005/8/layout/funnel1"/>
    <dgm:cxn modelId="{1426448B-E389-4A33-B63E-0DFFECE4B9AF}" srcId="{000BE791-F7B0-42EB-A9AF-BA715493B04F}" destId="{B5AB9FCC-FDE9-4F79-BCEB-937695236BE6}" srcOrd="0" destOrd="0" parTransId="{D58D6DC0-9CEA-414F-AF92-6CDC4F01719F}" sibTransId="{11CECF57-7A52-4B55-89D5-1D42A8A2C097}"/>
    <dgm:cxn modelId="{F0A9DA01-192F-4F74-AD4C-3374C2B0054A}" srcId="{000BE791-F7B0-42EB-A9AF-BA715493B04F}" destId="{3FA0009D-3289-4373-BDD8-C7CEADCBEE17}" srcOrd="1" destOrd="0" parTransId="{E9D66136-2F6E-4925-AB3D-D458A2D6B750}" sibTransId="{9D8F2DE3-1BB4-4A36-8C79-14CF8D549E02}"/>
    <dgm:cxn modelId="{79B9006F-69D2-4702-B942-E8D9CD8CBF26}" srcId="{000BE791-F7B0-42EB-A9AF-BA715493B04F}" destId="{A58921C2-9154-443B-BB6F-D8C1FF0CA7AD}" srcOrd="2" destOrd="0" parTransId="{E3DDE62B-6EC6-4EC8-AC90-05A393FB2122}" sibTransId="{2FBB6ABE-BA61-4B22-BC3F-CE31A0BE3C93}"/>
    <dgm:cxn modelId="{C35A0248-8D20-484D-B259-6570061A8990}" type="presParOf" srcId="{4053BB50-E88D-453D-89A9-3037B70BCCBD}" destId="{94512B27-B1F8-4DF0-84B9-76ABBC00C620}" srcOrd="0" destOrd="0" presId="urn:microsoft.com/office/officeart/2005/8/layout/funnel1"/>
    <dgm:cxn modelId="{5C14D63A-31EE-430A-B0EC-BDAFDEFB325D}" type="presParOf" srcId="{4053BB50-E88D-453D-89A9-3037B70BCCBD}" destId="{5757C4BE-3864-46D0-BECA-89A3F2852637}" srcOrd="1" destOrd="0" presId="urn:microsoft.com/office/officeart/2005/8/layout/funnel1"/>
    <dgm:cxn modelId="{C4D3299B-1273-4596-BFD2-28F1799AE3B7}" type="presParOf" srcId="{4053BB50-E88D-453D-89A9-3037B70BCCBD}" destId="{45C054BD-A91C-47D7-B381-4D4C70B8386A}" srcOrd="2" destOrd="0" presId="urn:microsoft.com/office/officeart/2005/8/layout/funnel1"/>
    <dgm:cxn modelId="{BFD34B7E-56D6-468A-87E5-B67B08FEED4A}" type="presParOf" srcId="{4053BB50-E88D-453D-89A9-3037B70BCCBD}" destId="{DC0DAD3F-021C-468A-8E27-3C1D171D2F4C}" srcOrd="3" destOrd="0" presId="urn:microsoft.com/office/officeart/2005/8/layout/funnel1"/>
    <dgm:cxn modelId="{3BE61539-A99A-4ECF-AD0A-1710D1F8DD23}" type="presParOf" srcId="{4053BB50-E88D-453D-89A9-3037B70BCCBD}" destId="{6611767F-508E-46D3-9EBE-F90451659222}" srcOrd="4" destOrd="0" presId="urn:microsoft.com/office/officeart/2005/8/layout/funnel1"/>
    <dgm:cxn modelId="{D62D790A-9C36-4F0E-9080-C41F40065F46}" type="presParOf" srcId="{4053BB50-E88D-453D-89A9-3037B70BCCBD}" destId="{8D1E6541-3DBC-463E-B494-817AD515DD82}"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l-GR"/>
        </a:p>
      </dgm:t>
    </dgm:pt>
    <dgm:pt modelId="{38E1184F-503D-44E3-BF58-8DBD15568963}">
      <dgm:prSet phldrT="[Text]"/>
      <dgm:spPr/>
      <dgm:t>
        <a:bodyPr/>
        <a:lstStyle/>
        <a:p>
          <a:r>
            <a:rPr lang="el-GR" dirty="0">
              <a:latin typeface="Arial" panose="020B0604020202020204" pitchFamily="34" charset="0"/>
              <a:cs typeface="Arial" panose="020B0604020202020204" pitchFamily="34" charset="0"/>
            </a:rPr>
            <a:t>Υποχρεωτικά Μαθήματα (3</a:t>
          </a:r>
          <a:r>
            <a:rPr lang="en-US" dirty="0">
              <a:latin typeface="Arial" panose="020B0604020202020204" pitchFamily="34" charset="0"/>
              <a:cs typeface="Arial" panose="020B0604020202020204" pitchFamily="34" charset="0"/>
            </a:rPr>
            <a:t>x</a:t>
          </a:r>
          <a:r>
            <a:rPr lang="el-GR"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dgm:spPr/>
      <dgm:t>
        <a:bodyPr/>
        <a:lstStyle/>
        <a:p>
          <a:r>
            <a:rPr lang="el-GR" dirty="0">
              <a:latin typeface="Arial" panose="020B0604020202020204" pitchFamily="34" charset="0"/>
              <a:cs typeface="Arial" panose="020B0604020202020204" pitchFamily="34" charset="0"/>
            </a:rPr>
            <a:t>Επιλεγόμενα Μαθήματα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x4=</a:t>
          </a:r>
          <a:r>
            <a:rPr lang="el-GR"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Arial" panose="020B0604020202020204" pitchFamily="34" charset="0"/>
              <a:cs typeface="Arial" panose="020B0604020202020204" pitchFamily="34" charset="0"/>
            </a:rPr>
            <a:t>Λογοτεχνία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48403D82-16B6-42F0-B788-CB5977744975}">
      <dgm:prSet phldrT="[Text]" custT="1"/>
      <dgm:spPr/>
      <dgm:t>
        <a:bodyPr/>
        <a:lstStyle/>
        <a:p>
          <a:r>
            <a:rPr lang="el-GR" sz="2800" b="1" dirty="0">
              <a:latin typeface="Arial" panose="020B0604020202020204" pitchFamily="34" charset="0"/>
              <a:cs typeface="Arial" panose="020B0604020202020204" pitchFamily="34" charset="0"/>
            </a:rPr>
            <a:t>Λατινικά</a:t>
          </a:r>
        </a:p>
      </dgm:t>
    </dgm:pt>
    <dgm:pt modelId="{3FD2972E-5E11-49B6-9B39-D52442FCF26E}" type="sibTrans" cxnId="{9713A38D-35F2-4A63-9610-C0ABE5823322}">
      <dgm:prSet/>
      <dgm:spPr/>
      <dgm:t>
        <a:bodyPr/>
        <a:lstStyle/>
        <a:p>
          <a:endParaRPr lang="en-US"/>
        </a:p>
      </dgm:t>
    </dgm:pt>
    <dgm:pt modelId="{E9B7AEF9-4E37-4341-9622-7D0F225BA889}" type="parTrans" cxnId="{9713A38D-35F2-4A63-9610-C0ABE5823322}">
      <dgm:prSet/>
      <dgm:spPr/>
      <dgm:t>
        <a:bodyPr/>
        <a:lstStyle/>
        <a:p>
          <a:endParaRPr lang="en-US"/>
        </a:p>
      </dgm:t>
    </dgm:pt>
    <dgm:pt modelId="{1794EE0D-8F81-4585-8BD0-0B8451C09693}">
      <dgm:prSet phldrT="[Text]" custT="1"/>
      <dgm:spPr/>
      <dgm:t>
        <a:bodyPr/>
        <a:lstStyle/>
        <a:p>
          <a:r>
            <a:rPr lang="el-GR" sz="2800" b="1" dirty="0">
              <a:latin typeface="Arial" panose="020B0604020202020204" pitchFamily="34" charset="0"/>
              <a:cs typeface="Arial" panose="020B0604020202020204" pitchFamily="34" charset="0"/>
            </a:rPr>
            <a:t>Ιστορία </a:t>
          </a:r>
        </a:p>
      </dgm:t>
    </dgm:pt>
    <dgm:pt modelId="{110227EB-8CBF-4568-B300-817CB8C0F603}" type="sibTrans" cxnId="{84BB3961-86BC-48E6-A199-9910484E194A}">
      <dgm:prSet/>
      <dgm:spPr/>
      <dgm:t>
        <a:bodyPr/>
        <a:lstStyle/>
        <a:p>
          <a:endParaRPr lang="en-US"/>
        </a:p>
      </dgm:t>
    </dgm:pt>
    <dgm:pt modelId="{896DC1A3-818E-4C4D-B738-D5DCD6445E4F}" type="parTrans" cxnId="{84BB3961-86BC-48E6-A199-9910484E194A}">
      <dgm:prSet/>
      <dgm:spPr/>
      <dgm:t>
        <a:bodyPr/>
        <a:lstStyle/>
        <a:p>
          <a:endParaRPr lang="en-US"/>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Αρχαία Ελληνικά</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31ABA8F2-F551-43D2-92F3-5625F3818B56}">
      <dgm:prSet phldrT="[Text]" custT="1"/>
      <dgm:spPr/>
      <dgm:t>
        <a:bodyPr/>
        <a:lstStyle/>
        <a:p>
          <a:r>
            <a:rPr lang="el-GR" sz="2800" b="1" dirty="0">
              <a:latin typeface="Arial" panose="020B0604020202020204" pitchFamily="34" charset="0"/>
              <a:cs typeface="Arial" panose="020B0604020202020204" pitchFamily="34" charset="0"/>
            </a:rPr>
            <a:t>Λογική-Φιλοσοφία</a:t>
          </a:r>
        </a:p>
      </dgm:t>
    </dgm:pt>
    <dgm:pt modelId="{180EBD2B-1D38-4767-A786-EDCC93B877CD}" type="parTrans" cxnId="{277A51CD-B41E-4ED7-819F-C69E791F8AA1}">
      <dgm:prSet/>
      <dgm:spPr/>
      <dgm:t>
        <a:bodyPr/>
        <a:lstStyle/>
        <a:p>
          <a:endParaRPr lang="en-US"/>
        </a:p>
      </dgm:t>
    </dgm:pt>
    <dgm:pt modelId="{38CFFCF3-5E1D-45F6-AE42-582D53A89FEF}" type="sibTrans" cxnId="{277A51CD-B41E-4ED7-819F-C69E791F8AA1}">
      <dgm:prSet/>
      <dgm:spPr/>
      <dgm:t>
        <a:bodyPr/>
        <a:lstStyle/>
        <a:p>
          <a:endParaRPr lang="en-US"/>
        </a:p>
      </dgm:t>
    </dgm:pt>
    <dgm:pt modelId="{C1B6C1FF-57F3-492A-9841-BCD4BF1B2923}">
      <dgm:prSet phldrT="[Text]" custT="1"/>
      <dgm:spPr/>
      <dgm:t>
        <a:bodyPr/>
        <a:lstStyle/>
        <a:p>
          <a:r>
            <a:rPr lang="el-GR" sz="2800" b="1" dirty="0">
              <a:latin typeface="Arial" panose="020B0604020202020204" pitchFamily="34" charset="0"/>
              <a:cs typeface="Arial" panose="020B0604020202020204" pitchFamily="34" charset="0"/>
            </a:rPr>
            <a:t>Αγγλικά ή Γαλλικά ή άλλη ξένη γλώσσα</a:t>
          </a:r>
        </a:p>
      </dgm:t>
    </dgm:pt>
    <dgm:pt modelId="{59C2AE8F-5C55-4EB4-882A-C48EEBF773A1}" type="parTrans" cxnId="{004DC152-23BB-41B8-B8C3-58C6D14C6408}">
      <dgm:prSet/>
      <dgm:spPr/>
      <dgm:t>
        <a:bodyPr/>
        <a:lstStyle/>
        <a:p>
          <a:endParaRPr lang="en-US"/>
        </a:p>
      </dgm:t>
    </dgm:pt>
    <dgm:pt modelId="{5965A251-30AA-4517-BACF-9026A9DBA909}" type="sibTrans" cxnId="{004DC152-23BB-41B8-B8C3-58C6D14C6408}">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dgm:presLayoutVars>
          <dgm:bulletEnabled val="1"/>
        </dgm:presLayoutVars>
      </dgm:prSet>
      <dgm:spPr/>
      <dgm:t>
        <a:bodyPr/>
        <a:lstStyle/>
        <a:p>
          <a:endParaRPr lang="en-US"/>
        </a:p>
      </dgm:t>
    </dgm:pt>
  </dgm:ptLst>
  <dgm:cxnLst>
    <dgm:cxn modelId="{9713A38D-35F2-4A63-9610-C0ABE5823322}" srcId="{38E1184F-503D-44E3-BF58-8DBD15568963}" destId="{48403D82-16B6-42F0-B788-CB5977744975}" srcOrd="2" destOrd="0" parTransId="{E9B7AEF9-4E37-4341-9622-7D0F225BA889}" sibTransId="{3FD2972E-5E11-49B6-9B39-D52442FCF26E}"/>
    <dgm:cxn modelId="{D66FA8B8-68B2-49D4-8859-83A860D22821}" srcId="{722890A6-563C-41A5-ABCD-A531CEF7D8D0}" destId="{38E1184F-503D-44E3-BF58-8DBD15568963}" srcOrd="0" destOrd="0" parTransId="{640A75CD-14C8-4100-A070-E4CC65AEA4A8}" sibTransId="{1B15466F-501D-48AE-9484-A12F287AE561}"/>
    <dgm:cxn modelId="{277A51CD-B41E-4ED7-819F-C69E791F8AA1}" srcId="{579F1D68-F29D-4E5C-A701-42196EF07738}" destId="{31ABA8F2-F551-43D2-92F3-5625F3818B56}" srcOrd="1" destOrd="0" parTransId="{180EBD2B-1D38-4767-A786-EDCC93B877CD}" sibTransId="{38CFFCF3-5E1D-45F6-AE42-582D53A89FEF}"/>
    <dgm:cxn modelId="{EC2F8DE7-31A8-44F9-98E1-7A8AEC55FCE8}" srcId="{579F1D68-F29D-4E5C-A701-42196EF07738}" destId="{A2111EA8-C39B-4E1D-A58B-62CC820DB25B}" srcOrd="0" destOrd="0" parTransId="{298450FA-BA85-467B-ACDE-63A91FC4A749}" sibTransId="{6867AB1B-ED05-4F0A-84D2-BC5E00F866C6}"/>
    <dgm:cxn modelId="{CD47EECB-4C8E-4D2E-AA4E-5C4F84BD3AFD}" type="presOf" srcId="{C1B6C1FF-57F3-492A-9841-BCD4BF1B2923}" destId="{5DAB53F4-0F38-4A56-B19E-F76D8D0D8FA9}" srcOrd="0" destOrd="2" presId="urn:microsoft.com/office/officeart/2005/8/layout/vList5"/>
    <dgm:cxn modelId="{F28DE120-DBE4-48CF-90A6-7DA38FD57191}" type="presOf" srcId="{38E1184F-503D-44E3-BF58-8DBD15568963}" destId="{2DA32674-03A1-44D2-9784-086788D170D1}" srcOrd="0" destOrd="0" presId="urn:microsoft.com/office/officeart/2005/8/layout/vList5"/>
    <dgm:cxn modelId="{932FE11F-B770-4764-9421-5E8843B6CEE2}" type="presOf" srcId="{A2111EA8-C39B-4E1D-A58B-62CC820DB25B}" destId="{5DAB53F4-0F38-4A56-B19E-F76D8D0D8FA9}" srcOrd="0" destOrd="0" presId="urn:microsoft.com/office/officeart/2005/8/layout/vList5"/>
    <dgm:cxn modelId="{39B986AF-E836-41EF-A5A6-33A358E3C72E}" type="presOf" srcId="{48403D82-16B6-42F0-B788-CB5977744975}" destId="{4ABF4550-95B7-4DC0-B502-1C6FF503B397}" srcOrd="0" destOrd="2" presId="urn:microsoft.com/office/officeart/2005/8/layout/vList5"/>
    <dgm:cxn modelId="{84BB3961-86BC-48E6-A199-9910484E194A}" srcId="{38E1184F-503D-44E3-BF58-8DBD15568963}" destId="{1794EE0D-8F81-4585-8BD0-0B8451C09693}" srcOrd="1" destOrd="0" parTransId="{896DC1A3-818E-4C4D-B738-D5DCD6445E4F}" sibTransId="{110227EB-8CBF-4568-B300-817CB8C0F603}"/>
    <dgm:cxn modelId="{004DC152-23BB-41B8-B8C3-58C6D14C6408}" srcId="{579F1D68-F29D-4E5C-A701-42196EF07738}" destId="{C1B6C1FF-57F3-492A-9841-BCD4BF1B2923}" srcOrd="2" destOrd="0" parTransId="{59C2AE8F-5C55-4EB4-882A-C48EEBF773A1}" sibTransId="{5965A251-30AA-4517-BACF-9026A9DBA909}"/>
    <dgm:cxn modelId="{99EB451C-F2E0-49AA-B0E5-73030484042E}" type="presOf" srcId="{1794EE0D-8F81-4585-8BD0-0B8451C09693}" destId="{4ABF4550-95B7-4DC0-B502-1C6FF503B397}" srcOrd="0" destOrd="1" presId="urn:microsoft.com/office/officeart/2005/8/layout/vList5"/>
    <dgm:cxn modelId="{7CD5AB89-9D4D-4067-BC00-5637C680BA6A}" type="presOf" srcId="{31ABA8F2-F551-43D2-92F3-5625F3818B56}" destId="{5DAB53F4-0F38-4A56-B19E-F76D8D0D8FA9}" srcOrd="0" destOrd="1" presId="urn:microsoft.com/office/officeart/2005/8/layout/vList5"/>
    <dgm:cxn modelId="{A5BB5274-B80C-4327-B982-149836DD72DC}" type="presOf" srcId="{06FC2E41-536D-440A-A8AA-746EB963E305}" destId="{4ABF4550-95B7-4DC0-B502-1C6FF503B397}"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2CF44EE5-62A3-4D16-A3CD-A0F59E217E2D}" srcId="{38E1184F-503D-44E3-BF58-8DBD15568963}" destId="{06FC2E41-536D-440A-A8AA-746EB963E305}" srcOrd="0" destOrd="0" parTransId="{F7AFBD9B-00C8-4149-B669-6C1B48DD9D65}" sibTransId="{44FB2545-8E93-4F65-BC9C-D66A221120B1}"/>
    <dgm:cxn modelId="{DF89D56B-E2A9-4683-A071-D707D2DF9B48}" type="presOf" srcId="{579F1D68-F29D-4E5C-A701-42196EF07738}" destId="{94354C91-2B7D-453F-8F5B-5146C7A4F1FD}" srcOrd="0" destOrd="0" presId="urn:microsoft.com/office/officeart/2005/8/layout/vList5"/>
    <dgm:cxn modelId="{CB6D0DC9-6F22-4A58-B3FD-B3CB99BEA4F9}" type="presOf" srcId="{722890A6-563C-41A5-ABCD-A531CEF7D8D0}" destId="{6E6C3B06-4E20-4931-8CF1-6C1522C0DC44}" srcOrd="0" destOrd="0" presId="urn:microsoft.com/office/officeart/2005/8/layout/vList5"/>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Αγγλικά </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000" dirty="0"/>
            <a:t>Επιλεγόμενα Μαθήματα</a:t>
          </a:r>
          <a:r>
            <a:rPr lang="en-US" sz="3000" dirty="0"/>
            <a:t> </a:t>
          </a:r>
          <a:r>
            <a:rPr lang="el-GR" sz="3000" dirty="0"/>
            <a:t>(</a:t>
          </a:r>
          <a:r>
            <a:rPr lang="en-US" sz="3000" dirty="0"/>
            <a:t>2x4=8)</a:t>
          </a:r>
          <a:endParaRPr lang="el-GR" sz="3000" dirty="0"/>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Arial" panose="020B0604020202020204" pitchFamily="34" charset="0"/>
              <a:cs typeface="Arial" panose="020B0604020202020204" pitchFamily="34" charset="0"/>
            </a:rPr>
            <a:t>Λατινικά</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7164BFCB-2279-4766-AC09-A5A74312E8D8}">
      <dgm:prSet phldrT="[Text]" custT="1"/>
      <dgm:spPr/>
      <dgm:t>
        <a:bodyPr/>
        <a:lstStyle/>
        <a:p>
          <a:r>
            <a:rPr lang="el-GR" sz="2800" b="1" dirty="0">
              <a:latin typeface="Arial" panose="020B0604020202020204" pitchFamily="34" charset="0"/>
              <a:cs typeface="Arial" panose="020B0604020202020204" pitchFamily="34" charset="0"/>
            </a:rPr>
            <a:t>Ιστορία</a:t>
          </a:r>
        </a:p>
      </dgm:t>
    </dgm:pt>
    <dgm:pt modelId="{A90DC8C8-7D0C-4B86-B92D-7EFD42B5B5EA}" type="parTrans" cxnId="{DCA8782E-AE3A-47DB-A07E-161BAE2246AE}">
      <dgm:prSet/>
      <dgm:spPr/>
      <dgm:t>
        <a:bodyPr/>
        <a:lstStyle/>
        <a:p>
          <a:endParaRPr lang="el-GR"/>
        </a:p>
      </dgm:t>
    </dgm:pt>
    <dgm:pt modelId="{A8201B63-A260-4B5F-97DC-102BAE556A58}" type="sibTrans" cxnId="{DCA8782E-AE3A-47DB-A07E-161BAE2246AE}">
      <dgm:prSet/>
      <dgm:spPr/>
      <dgm:t>
        <a:bodyPr/>
        <a:lstStyle/>
        <a:p>
          <a:endParaRPr lang="el-GR"/>
        </a:p>
      </dgm:t>
    </dgm:pt>
    <dgm:pt modelId="{322A3B29-640B-426B-9514-99F76493C867}">
      <dgm:prSet phldrT="[Text]" custT="1"/>
      <dgm:spPr/>
      <dgm:t>
        <a:bodyPr/>
        <a:lstStyle/>
        <a:p>
          <a:r>
            <a:rPr lang="el-GR" sz="2800" b="1" dirty="0" smtClean="0">
              <a:latin typeface="Arial" panose="020B0604020202020204" pitchFamily="34" charset="0"/>
              <a:cs typeface="Arial" panose="020B0604020202020204" pitchFamily="34" charset="0"/>
            </a:rPr>
            <a:t>Γαλλικά</a:t>
          </a:r>
          <a:endParaRPr lang="el-GR" sz="2800" b="1" dirty="0">
            <a:latin typeface="Arial" panose="020B0604020202020204" pitchFamily="34" charset="0"/>
            <a:cs typeface="Arial" panose="020B0604020202020204" pitchFamily="34" charset="0"/>
          </a:endParaRPr>
        </a:p>
      </dgm:t>
    </dgm:pt>
    <dgm:pt modelId="{B7FC1108-EE85-4086-BA4E-C92C6346A10B}" type="parTrans" cxnId="{124CAEBE-6AB1-4522-B521-6181016CF3F1}">
      <dgm:prSet/>
      <dgm:spPr/>
      <dgm:t>
        <a:bodyPr/>
        <a:lstStyle/>
        <a:p>
          <a:endParaRPr lang="el-GR"/>
        </a:p>
      </dgm:t>
    </dgm:pt>
    <dgm:pt modelId="{C16F94C3-BEE4-4C63-AE33-A2BC2565CA50}" type="sibTrans" cxnId="{124CAEBE-6AB1-4522-B521-6181016CF3F1}">
      <dgm:prSet/>
      <dgm:spPr/>
      <dgm:t>
        <a:bodyPr/>
        <a:lstStyle/>
        <a:p>
          <a:endParaRPr lang="el-GR"/>
        </a:p>
      </dgm:t>
    </dgm:pt>
    <dgm:pt modelId="{70199DD2-A4C6-4581-8660-763A01FCE778}">
      <dgm:prSet phldrT="[Text]" custT="1"/>
      <dgm:spPr/>
      <dgm:t>
        <a:bodyPr/>
        <a:lstStyle/>
        <a:p>
          <a:r>
            <a:rPr lang="el-GR" sz="2800" b="1" dirty="0">
              <a:latin typeface="Arial" panose="020B0604020202020204" pitchFamily="34" charset="0"/>
              <a:cs typeface="Arial" panose="020B0604020202020204" pitchFamily="34" charset="0"/>
            </a:rPr>
            <a:t>Αρχαία Ελληνικά</a:t>
          </a:r>
        </a:p>
      </dgm:t>
    </dgm:pt>
    <dgm:pt modelId="{F1A195A8-2D72-4E66-8A47-FC77474E671A}" type="parTrans" cxnId="{77E465A4-FD0F-4600-8F4B-5A866DA29BA5}">
      <dgm:prSet/>
      <dgm:spPr/>
      <dgm:t>
        <a:bodyPr/>
        <a:lstStyle/>
        <a:p>
          <a:endParaRPr lang="el-GR"/>
        </a:p>
      </dgm:t>
    </dgm:pt>
    <dgm:pt modelId="{E1C7902E-AE72-47EF-A89B-27B5D7269EFE}" type="sibTrans" cxnId="{77E465A4-FD0F-4600-8F4B-5A866DA29BA5}">
      <dgm:prSet/>
      <dgm:spPr/>
      <dgm:t>
        <a:bodyPr/>
        <a:lstStyle/>
        <a:p>
          <a:endParaRPr lang="el-GR"/>
        </a:p>
      </dgm:t>
    </dgm:pt>
    <dgm:pt modelId="{B91AC704-5939-477B-AFAB-EE3D0A93EDD8}">
      <dgm:prSet phldrT="[Text]" custT="1"/>
      <dgm:spPr/>
      <dgm:t>
        <a:bodyPr/>
        <a:lstStyle/>
        <a:p>
          <a:r>
            <a:rPr lang="el-GR" sz="2800" b="1" dirty="0">
              <a:latin typeface="Arial" panose="020B0604020202020204" pitchFamily="34" charset="0"/>
              <a:cs typeface="Arial" panose="020B0604020202020204" pitchFamily="34" charset="0"/>
            </a:rPr>
            <a:t>Οικονομικά</a:t>
          </a:r>
        </a:p>
      </dgm:t>
    </dgm:pt>
    <dgm:pt modelId="{BE21F614-84CB-4346-B0C2-CE8372D2E147}" type="parTrans" cxnId="{D1C76834-B28C-4100-9417-64278168F53C}">
      <dgm:prSet/>
      <dgm:spPr/>
      <dgm:t>
        <a:bodyPr/>
        <a:lstStyle/>
        <a:p>
          <a:endParaRPr lang="el-GR"/>
        </a:p>
      </dgm:t>
    </dgm:pt>
    <dgm:pt modelId="{079F2FA0-3F68-4B66-BD8E-E97EABF97BDE}" type="sibTrans" cxnId="{D1C76834-B28C-4100-9417-64278168F53C}">
      <dgm:prSet/>
      <dgm:spPr/>
      <dgm:t>
        <a:bodyPr/>
        <a:lstStyle/>
        <a:p>
          <a:endParaRPr lang="el-GR"/>
        </a:p>
      </dgm:t>
    </dgm:pt>
    <dgm:pt modelId="{F41E7490-6FA6-4535-AE29-3374EC6B3A81}">
      <dgm:prSet phldrT="[Text]" custT="1"/>
      <dgm:spPr/>
      <dgm:t>
        <a:bodyPr/>
        <a:lstStyle/>
        <a:p>
          <a:r>
            <a:rPr lang="el-GR" sz="2800" b="1" dirty="0" smtClean="0">
              <a:latin typeface="Arial" panose="020B0604020202020204" pitchFamily="34" charset="0"/>
              <a:cs typeface="Arial" panose="020B0604020202020204" pitchFamily="34" charset="0"/>
            </a:rPr>
            <a:t>Άλλη ξένη </a:t>
          </a:r>
          <a:r>
            <a:rPr lang="el-GR" sz="2800" b="1" dirty="0">
              <a:latin typeface="Arial" panose="020B0604020202020204" pitchFamily="34" charset="0"/>
              <a:cs typeface="Arial" panose="020B0604020202020204" pitchFamily="34" charset="0"/>
            </a:rPr>
            <a:t>γλώσσα</a:t>
          </a:r>
        </a:p>
      </dgm:t>
    </dgm:pt>
    <dgm:pt modelId="{D69A9CFF-AF9A-40D8-B0AC-C54FF5E7BD80}" type="parTrans" cxnId="{351BED5F-F1B0-4CE1-A6AB-B0A744976278}">
      <dgm:prSet/>
      <dgm:spPr/>
    </dgm:pt>
    <dgm:pt modelId="{9E31704D-06F5-414A-9488-A461AC6792EF}" type="sibTrans" cxnId="{351BED5F-F1B0-4CE1-A6AB-B0A744976278}">
      <dgm:prSet/>
      <dgm:spPr/>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custScaleX="99886">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18009">
        <dgm:presLayoutVars>
          <dgm:bulletEnabled val="1"/>
        </dgm:presLayoutVars>
      </dgm:prSet>
      <dgm:spPr/>
      <dgm:t>
        <a:bodyPr/>
        <a:lstStyle/>
        <a:p>
          <a:endParaRPr lang="en-US"/>
        </a:p>
      </dgm:t>
    </dgm:pt>
  </dgm:ptLst>
  <dgm:cxnLst>
    <dgm:cxn modelId="{D1C76834-B28C-4100-9417-64278168F53C}" srcId="{579F1D68-F29D-4E5C-A701-42196EF07738}" destId="{B91AC704-5939-477B-AFAB-EE3D0A93EDD8}" srcOrd="4" destOrd="0" parTransId="{BE21F614-84CB-4346-B0C2-CE8372D2E147}" sibTransId="{079F2FA0-3F68-4B66-BD8E-E97EABF97BDE}"/>
    <dgm:cxn modelId="{60B4F46C-3B78-449C-8186-4B22DD125437}" type="presOf" srcId="{38E1184F-503D-44E3-BF58-8DBD15568963}" destId="{2DA32674-03A1-44D2-9784-086788D170D1}" srcOrd="0" destOrd="0" presId="urn:microsoft.com/office/officeart/2005/8/layout/vList5"/>
    <dgm:cxn modelId="{124CAEBE-6AB1-4522-B521-6181016CF3F1}" srcId="{579F1D68-F29D-4E5C-A701-42196EF07738}" destId="{322A3B29-640B-426B-9514-99F76493C867}" srcOrd="1" destOrd="0" parTransId="{B7FC1108-EE85-4086-BA4E-C92C6346A10B}" sibTransId="{C16F94C3-BEE4-4C63-AE33-A2BC2565CA50}"/>
    <dgm:cxn modelId="{5F3C6526-BEB7-46D8-BC8A-C9F0735A8294}" type="presOf" srcId="{7164BFCB-2279-4766-AC09-A5A74312E8D8}" destId="{4ABF4550-95B7-4DC0-B502-1C6FF503B397}" srcOrd="0" destOrd="1" presId="urn:microsoft.com/office/officeart/2005/8/layout/vList5"/>
    <dgm:cxn modelId="{5AF1C6F3-328C-420E-B928-07FF5B61B8FE}"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CC08983E-83C1-47F1-AEE5-CF2B9D64C28B}" type="presOf" srcId="{06FC2E41-536D-440A-A8AA-746EB963E305}" destId="{4ABF4550-95B7-4DC0-B502-1C6FF503B397}" srcOrd="0" destOrd="0" presId="urn:microsoft.com/office/officeart/2005/8/layout/vList5"/>
    <dgm:cxn modelId="{DCA8782E-AE3A-47DB-A07E-161BAE2246AE}" srcId="{38E1184F-503D-44E3-BF58-8DBD15568963}" destId="{7164BFCB-2279-4766-AC09-A5A74312E8D8}" srcOrd="1" destOrd="0" parTransId="{A90DC8C8-7D0C-4B86-B92D-7EFD42B5B5EA}" sibTransId="{A8201B63-A260-4B5F-97DC-102BAE556A58}"/>
    <dgm:cxn modelId="{77E465A4-FD0F-4600-8F4B-5A866DA29BA5}" srcId="{579F1D68-F29D-4E5C-A701-42196EF07738}" destId="{70199DD2-A4C6-4581-8660-763A01FCE778}" srcOrd="3" destOrd="0" parTransId="{F1A195A8-2D72-4E66-8A47-FC77474E671A}" sibTransId="{E1C7902E-AE72-47EF-A89B-27B5D7269EFE}"/>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1D08708A-5760-491E-807B-2ABF42CD580B}" type="presOf" srcId="{F41E7490-6FA6-4535-AE29-3374EC6B3A81}" destId="{5DAB53F4-0F38-4A56-B19E-F76D8D0D8FA9}" srcOrd="0" destOrd="2" presId="urn:microsoft.com/office/officeart/2005/8/layout/vList5"/>
    <dgm:cxn modelId="{CA3D8266-14AB-4EC6-88F3-CAA13C7A2BDA}" type="presOf" srcId="{722890A6-563C-41A5-ABCD-A531CEF7D8D0}" destId="{6E6C3B06-4E20-4931-8CF1-6C1522C0DC44}" srcOrd="0" destOrd="0" presId="urn:microsoft.com/office/officeart/2005/8/layout/vList5"/>
    <dgm:cxn modelId="{F7E4A5D3-5778-4281-9722-DAABF1991D61}" type="presOf" srcId="{A2111EA8-C39B-4E1D-A58B-62CC820DB25B}" destId="{5DAB53F4-0F38-4A56-B19E-F76D8D0D8FA9}" srcOrd="0" destOrd="0" presId="urn:microsoft.com/office/officeart/2005/8/layout/vList5"/>
    <dgm:cxn modelId="{199C8C13-9235-4368-B73E-128563B44637}" type="presOf" srcId="{B91AC704-5939-477B-AFAB-EE3D0A93EDD8}" destId="{5DAB53F4-0F38-4A56-B19E-F76D8D0D8FA9}" srcOrd="0" destOrd="4" presId="urn:microsoft.com/office/officeart/2005/8/layout/vList5"/>
    <dgm:cxn modelId="{351BED5F-F1B0-4CE1-A6AB-B0A744976278}" srcId="{579F1D68-F29D-4E5C-A701-42196EF07738}" destId="{F41E7490-6FA6-4535-AE29-3374EC6B3A81}" srcOrd="2" destOrd="0" parTransId="{D69A9CFF-AF9A-40D8-B0AC-C54FF5E7BD80}" sibTransId="{9E31704D-06F5-414A-9488-A461AC6792EF}"/>
    <dgm:cxn modelId="{DE55AB89-A2EF-4D45-AA21-AF613ED909B0}" type="presOf" srcId="{70199DD2-A4C6-4581-8660-763A01FCE778}" destId="{5DAB53F4-0F38-4A56-B19E-F76D8D0D8FA9}" srcOrd="0" destOrd="3" presId="urn:microsoft.com/office/officeart/2005/8/layout/vList5"/>
    <dgm:cxn modelId="{9C30FB5D-10EA-47CD-BCE7-DD98390B28A6}" type="presOf" srcId="{322A3B29-640B-426B-9514-99F76493C867}" destId="{5DAB53F4-0F38-4A56-B19E-F76D8D0D8FA9}" srcOrd="0" destOrd="1"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242A188F-A4D0-4136-9133-A47788AC108A}" type="presParOf" srcId="{6E6C3B06-4E20-4931-8CF1-6C1522C0DC44}" destId="{79703B63-DD68-4591-8015-645979EEB24A}" srcOrd="0" destOrd="0" presId="urn:microsoft.com/office/officeart/2005/8/layout/vList5"/>
    <dgm:cxn modelId="{A038DBC7-E81A-453D-B401-D9946AC82DE9}" type="presParOf" srcId="{79703B63-DD68-4591-8015-645979EEB24A}" destId="{2DA32674-03A1-44D2-9784-086788D170D1}" srcOrd="0" destOrd="0" presId="urn:microsoft.com/office/officeart/2005/8/layout/vList5"/>
    <dgm:cxn modelId="{D90D6C4B-04FD-431E-8862-2B9317925F66}" type="presParOf" srcId="{79703B63-DD68-4591-8015-645979EEB24A}" destId="{4ABF4550-95B7-4DC0-B502-1C6FF503B397}" srcOrd="1" destOrd="0" presId="urn:microsoft.com/office/officeart/2005/8/layout/vList5"/>
    <dgm:cxn modelId="{9537DDAB-E4A3-4682-8B89-DF66E702823E}" type="presParOf" srcId="{6E6C3B06-4E20-4931-8CF1-6C1522C0DC44}" destId="{D0F5E840-0A57-48B9-8766-643FA05DF03D}" srcOrd="1" destOrd="0" presId="urn:microsoft.com/office/officeart/2005/8/layout/vList5"/>
    <dgm:cxn modelId="{845F35B6-529C-4D3B-BC76-220592C8B557}" type="presParOf" srcId="{6E6C3B06-4E20-4931-8CF1-6C1522C0DC44}" destId="{5ACF51CB-00B1-4DE1-9CAC-DA374F4EB8A1}" srcOrd="2" destOrd="0" presId="urn:microsoft.com/office/officeart/2005/8/layout/vList5"/>
    <dgm:cxn modelId="{F37D241A-06F2-4CD6-B3EC-5BFB9D7A6495}" type="presParOf" srcId="{5ACF51CB-00B1-4DE1-9CAC-DA374F4EB8A1}" destId="{94354C91-2B7D-453F-8F5B-5146C7A4F1FD}" srcOrd="0" destOrd="0" presId="urn:microsoft.com/office/officeart/2005/8/layout/vList5"/>
    <dgm:cxn modelId="{33EE8F1F-3E4C-4822-BAB4-1B96B86DB6BA}"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Μαθηματικά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anose="020B0604020202020204" pitchFamily="34" charset="0"/>
              <a:cs typeface="Arial" panose="020B0604020202020204" pitchFamily="34" charset="0"/>
            </a:rPr>
            <a:t>Χημεία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anose="020B0604020202020204" pitchFamily="34" charset="0"/>
              <a:cs typeface="Arial" panose="020B0604020202020204"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E98312FE-CED8-4D22-808D-60A3E0907D05}">
      <dgm:prSet phldrT="[Text]" custT="1"/>
      <dgm:spPr/>
      <dgm:t>
        <a:bodyPr/>
        <a:lstStyle/>
        <a:p>
          <a:r>
            <a:rPr lang="el-GR" sz="2800" b="1" dirty="0">
              <a:latin typeface="Arial" panose="020B0604020202020204" pitchFamily="34" charset="0"/>
              <a:cs typeface="Arial" panose="020B0604020202020204" pitchFamily="34" charset="0"/>
            </a:rPr>
            <a:t>Φυσική</a:t>
          </a:r>
        </a:p>
      </dgm:t>
    </dgm:pt>
    <dgm:pt modelId="{4DF57BB8-ACB3-44A5-853C-6D89495F7B03}" type="parTrans" cxnId="{2ECA7DCB-72A1-4D28-B53E-0211477DD036}">
      <dgm:prSet/>
      <dgm:spPr/>
      <dgm:t>
        <a:bodyPr/>
        <a:lstStyle/>
        <a:p>
          <a:endParaRPr lang="en-US"/>
        </a:p>
      </dgm:t>
    </dgm:pt>
    <dgm:pt modelId="{2D6F46F7-B2DA-4E43-98FA-A2BA9E72E07F}" type="sibTrans" cxnId="{2ECA7DCB-72A1-4D28-B53E-0211477DD036}">
      <dgm:prSet/>
      <dgm:spPr/>
      <dgm:t>
        <a:bodyPr/>
        <a:lstStyle/>
        <a:p>
          <a:endParaRPr lang="en-US"/>
        </a:p>
      </dgm:t>
    </dgm:pt>
    <dgm:pt modelId="{F4741B3A-17DA-4821-B627-1F10C461F830}">
      <dgm:prSet phldrT="[Text]" custT="1"/>
      <dgm:spPr/>
      <dgm:t>
        <a:bodyPr/>
        <a:lstStyle/>
        <a:p>
          <a:r>
            <a:rPr lang="el-GR" sz="2400" b="1" dirty="0">
              <a:latin typeface="Arial" panose="020B0604020202020204" pitchFamily="34" charset="0"/>
              <a:cs typeface="Arial" panose="020B0604020202020204" pitchFamily="34" charset="0"/>
            </a:rPr>
            <a:t>Βιολογία</a:t>
          </a:r>
        </a:p>
      </dgm:t>
    </dgm:pt>
    <dgm:pt modelId="{71565403-1244-4941-97BF-9CE68643EC1A}" type="parTrans" cxnId="{75082379-817F-41EB-81B2-32B120C5A74C}">
      <dgm:prSet/>
      <dgm:spPr/>
      <dgm:t>
        <a:bodyPr/>
        <a:lstStyle/>
        <a:p>
          <a:endParaRPr lang="en-US"/>
        </a:p>
      </dgm:t>
    </dgm:pt>
    <dgm:pt modelId="{268883FE-FD98-4AEA-9FAF-B335FD6BEEAE}" type="sibTrans" cxnId="{75082379-817F-41EB-81B2-32B120C5A74C}">
      <dgm:prSet/>
      <dgm:spPr/>
      <dgm:t>
        <a:bodyPr/>
        <a:lstStyle/>
        <a:p>
          <a:endParaRPr lang="en-US"/>
        </a:p>
      </dgm:t>
    </dgm:pt>
    <dgm:pt modelId="{05AA817E-C574-4028-9838-57E69B9523E8}">
      <dgm:prSet phldrT="[Text]" custT="1"/>
      <dgm:spPr/>
      <dgm:t>
        <a:bodyPr/>
        <a:lstStyle/>
        <a:p>
          <a:r>
            <a:rPr lang="el-GR" sz="2400" b="1" dirty="0">
              <a:latin typeface="Arial" panose="020B0604020202020204" pitchFamily="34" charset="0"/>
              <a:cs typeface="Arial" panose="020B0604020202020204" pitchFamily="34" charset="0"/>
            </a:rPr>
            <a:t>Αγγλικά ή Γαλλικά ή άλλη ξένη γλώσσα </a:t>
          </a:r>
        </a:p>
      </dgm:t>
    </dgm:pt>
    <dgm:pt modelId="{99DD6B83-BD17-4CAD-944F-7D0342E07007}" type="parTrans" cxnId="{E5EA9B1B-7005-46D3-916E-856C08786876}">
      <dgm:prSet/>
      <dgm:spPr/>
      <dgm:t>
        <a:bodyPr/>
        <a:lstStyle/>
        <a:p>
          <a:endParaRPr lang="en-US"/>
        </a:p>
      </dgm:t>
    </dgm:pt>
    <dgm:pt modelId="{2D7C2320-BEC0-4DEC-9BC3-C0955810FD41}" type="sibTrans" cxnId="{E5EA9B1B-7005-46D3-916E-856C08786876}">
      <dgm:prSet/>
      <dgm:spPr/>
      <dgm:t>
        <a:bodyPr/>
        <a:lstStyle/>
        <a:p>
          <a:endParaRPr lang="en-US"/>
        </a:p>
      </dgm:t>
    </dgm:pt>
    <dgm:pt modelId="{73B43F43-1AEC-4F4D-BDDD-D9BC5A27C2A7}">
      <dgm:prSet phldrT="[Text]" custT="1"/>
      <dgm:spPr/>
      <dgm:t>
        <a:bodyPr/>
        <a:lstStyle/>
        <a:p>
          <a:r>
            <a:rPr lang="el-GR" sz="2400" b="1" dirty="0">
              <a:latin typeface="Arial" panose="020B0604020202020204" pitchFamily="34" charset="0"/>
              <a:cs typeface="Arial" panose="020B0604020202020204" pitchFamily="34" charset="0"/>
            </a:rPr>
            <a:t>Δίκτυα </a:t>
          </a:r>
        </a:p>
      </dgm:t>
    </dgm:pt>
    <dgm:pt modelId="{A9056167-B341-48ED-A652-D137D3501734}" type="parTrans" cxnId="{EE8C3738-1623-4B87-90AD-26023B99E843}">
      <dgm:prSet/>
      <dgm:spPr/>
      <dgm:t>
        <a:bodyPr/>
        <a:lstStyle/>
        <a:p>
          <a:endParaRPr lang="en-US"/>
        </a:p>
      </dgm:t>
    </dgm:pt>
    <dgm:pt modelId="{E46AC52F-24D4-40C6-9C0A-7FFDD231856D}" type="sibTrans" cxnId="{EE8C3738-1623-4B87-90AD-26023B99E843}">
      <dgm:prSet/>
      <dgm:spPr/>
      <dgm:t>
        <a:bodyPr/>
        <a:lstStyle/>
        <a:p>
          <a:endParaRPr lang="en-US"/>
        </a:p>
      </dgm:t>
    </dgm:pt>
    <dgm:pt modelId="{C5752C96-7313-4F22-AC7E-D3FDA6242752}">
      <dgm:prSet phldrT="[Text]" custT="1"/>
      <dgm:spPr/>
      <dgm:t>
        <a:bodyPr/>
        <a:lstStyle/>
        <a:p>
          <a:r>
            <a:rPr lang="el-GR" sz="2400" b="1" dirty="0">
              <a:latin typeface="Arial" panose="020B0604020202020204" pitchFamily="34" charset="0"/>
              <a:cs typeface="Arial" panose="020B0604020202020204" pitchFamily="34" charset="0"/>
            </a:rPr>
            <a:t>Σχεδιασμός και Τεχνολογία</a:t>
          </a:r>
        </a:p>
      </dgm:t>
    </dgm:pt>
    <dgm:pt modelId="{D3FA26CF-7875-423A-9507-4A497D2DA8B5}" type="parTrans" cxnId="{C17C2406-057B-4007-9070-8E51F2FE342E}">
      <dgm:prSet/>
      <dgm:spPr/>
      <dgm:t>
        <a:bodyPr/>
        <a:lstStyle/>
        <a:p>
          <a:endParaRPr lang="en-US"/>
        </a:p>
      </dgm:t>
    </dgm:pt>
    <dgm:pt modelId="{1523E32E-830C-441B-A412-1E0344236E50}" type="sibTrans" cxnId="{C17C2406-057B-4007-9070-8E51F2FE342E}">
      <dgm:prSet/>
      <dgm:spPr/>
      <dgm:t>
        <a:bodyPr/>
        <a:lstStyle/>
        <a:p>
          <a:endParaRPr lang="en-US"/>
        </a:p>
      </dgm:t>
    </dgm:pt>
    <dgm:pt modelId="{B7E74674-2AD3-4FB6-830E-981643523590}">
      <dgm:prSet phldrT="[Text]" custT="1"/>
      <dgm:spPr/>
      <dgm:t>
        <a:bodyPr/>
        <a:lstStyle/>
        <a:p>
          <a:r>
            <a:rPr lang="el-GR" sz="2400" b="1" dirty="0">
              <a:latin typeface="Arial" panose="020B0604020202020204" pitchFamily="34" charset="0"/>
              <a:cs typeface="Arial" panose="020B0604020202020204" pitchFamily="34" charset="0"/>
            </a:rPr>
            <a:t>Ελεύθερο - Προοπτικό Σχέδιο</a:t>
          </a:r>
        </a:p>
      </dgm:t>
    </dgm:pt>
    <dgm:pt modelId="{B179EB2E-4432-45F4-A4F5-0796B52BC328}" type="parTrans" cxnId="{7BA49C72-284D-4B16-8312-0CADA35CF4B5}">
      <dgm:prSet/>
      <dgm:spPr/>
      <dgm:t>
        <a:bodyPr/>
        <a:lstStyle/>
        <a:p>
          <a:endParaRPr lang="en-US"/>
        </a:p>
      </dgm:t>
    </dgm:pt>
    <dgm:pt modelId="{EF017BBE-FF7F-4A6F-88B4-0EFEFBCF6A10}" type="sibTrans" cxnId="{7BA49C72-284D-4B16-8312-0CADA35CF4B5}">
      <dgm:prSet/>
      <dgm:spPr/>
      <dgm:t>
        <a:bodyPr/>
        <a:lstStyle/>
        <a:p>
          <a:endParaRPr lang="en-US"/>
        </a:p>
      </dgm:t>
    </dgm:pt>
    <dgm:pt modelId="{DDD74D84-1AB2-42D7-B07C-A81BF2FE8FAD}">
      <dgm:prSet phldrT="[Text]" custT="1"/>
      <dgm:spPr/>
      <dgm:t>
        <a:bodyPr/>
        <a:lstStyle/>
        <a:p>
          <a:r>
            <a:rPr lang="el-GR" sz="2400" b="1" dirty="0">
              <a:latin typeface="Arial" panose="020B0604020202020204" pitchFamily="34" charset="0"/>
              <a:cs typeface="Arial" panose="020B0604020202020204" pitchFamily="34" charset="0"/>
            </a:rPr>
            <a:t>Αρχιτεκτονικό - Τεχνικό Σχέδιο</a:t>
          </a:r>
        </a:p>
      </dgm:t>
    </dgm:pt>
    <dgm:pt modelId="{20951D6F-3391-43F8-90DA-708A5E8FF8FF}" type="parTrans" cxnId="{B0EF4AE3-63E8-4301-AC93-E25F4A3B6529}">
      <dgm:prSet/>
      <dgm:spPr/>
      <dgm:t>
        <a:bodyPr/>
        <a:lstStyle/>
        <a:p>
          <a:endParaRPr lang="en-US"/>
        </a:p>
      </dgm:t>
    </dgm:pt>
    <dgm:pt modelId="{3690D69A-0632-430B-A4E2-3DE1741C0835}" type="sibTrans" cxnId="{B0EF4AE3-63E8-4301-AC93-E25F4A3B6529}">
      <dgm:prSet/>
      <dgm:spPr/>
      <dgm:t>
        <a:bodyPr/>
        <a:lstStyle/>
        <a:p>
          <a:endParaRPr lang="en-US"/>
        </a:p>
      </dgm:t>
    </dgm:pt>
    <dgm:pt modelId="{0803BB6F-B3DC-4100-A626-F004FA931367}">
      <dgm:prSet phldrT="[Text]" custT="1"/>
      <dgm:spPr/>
      <dgm:t>
        <a:bodyPr/>
        <a:lstStyle/>
        <a:p>
          <a:r>
            <a:rPr lang="el-GR" sz="2400" b="1" dirty="0">
              <a:latin typeface="Arial" panose="020B0604020202020204" pitchFamily="34" charset="0"/>
              <a:cs typeface="Arial" panose="020B0604020202020204" pitchFamily="34" charset="0"/>
            </a:rPr>
            <a:t>Γραφικές Τέχνες</a:t>
          </a:r>
        </a:p>
      </dgm:t>
    </dgm:pt>
    <dgm:pt modelId="{BBD01422-0E4B-4AFD-BF6F-BB56FF13E6B5}" type="parTrans" cxnId="{52C7CCFD-4D0F-4E4E-A073-B41A3A671F96}">
      <dgm:prSet/>
      <dgm:spPr/>
      <dgm:t>
        <a:bodyPr/>
        <a:lstStyle/>
        <a:p>
          <a:endParaRPr lang="en-US"/>
        </a:p>
      </dgm:t>
    </dgm:pt>
    <dgm:pt modelId="{6CA40D93-C1D5-440B-A710-559E271D76C3}" type="sibTrans" cxnId="{52C7CCFD-4D0F-4E4E-A073-B41A3A671F96}">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9196" custScaleY="240227">
        <dgm:presLayoutVars>
          <dgm:bulletEnabled val="1"/>
        </dgm:presLayoutVars>
      </dgm:prSet>
      <dgm:spPr/>
      <dgm:t>
        <a:bodyPr/>
        <a:lstStyle/>
        <a:p>
          <a:endParaRPr lang="en-US"/>
        </a:p>
      </dgm:t>
    </dgm:pt>
  </dgm:ptLst>
  <dgm:cxnLst>
    <dgm:cxn modelId="{0DE9AF52-B3B2-4B70-865B-A5DEF3DAA10F}" type="presOf" srcId="{06FC2E41-536D-440A-A8AA-746EB963E305}" destId="{4ABF4550-95B7-4DC0-B502-1C6FF503B397}" srcOrd="0" destOrd="0" presId="urn:microsoft.com/office/officeart/2005/8/layout/vList5"/>
    <dgm:cxn modelId="{E5C95C8C-A5A4-4D41-AF2C-70AD80807DCA}" type="presOf" srcId="{DDD74D84-1AB2-42D7-B07C-A81BF2FE8FAD}" destId="{5DAB53F4-0F38-4A56-B19E-F76D8D0D8FA9}" srcOrd="0" destOrd="7" presId="urn:microsoft.com/office/officeart/2005/8/layout/vList5"/>
    <dgm:cxn modelId="{33868E9F-48BE-492B-ADB8-9405C929E3A5}" type="presOf" srcId="{C5752C96-7313-4F22-AC7E-D3FDA6242752}" destId="{5DAB53F4-0F38-4A56-B19E-F76D8D0D8FA9}" srcOrd="0" destOrd="5" presId="urn:microsoft.com/office/officeart/2005/8/layout/vList5"/>
    <dgm:cxn modelId="{C17C2406-057B-4007-9070-8E51F2FE342E}" srcId="{579F1D68-F29D-4E5C-A701-42196EF07738}" destId="{C5752C96-7313-4F22-AC7E-D3FDA6242752}" srcOrd="5" destOrd="0" parTransId="{D3FA26CF-7875-423A-9507-4A497D2DA8B5}" sibTransId="{1523E32E-830C-441B-A412-1E0344236E50}"/>
    <dgm:cxn modelId="{4A271FC9-4C99-4E94-B4AA-688E5E1EA7EE}" type="presOf" srcId="{05AA817E-C574-4028-9838-57E69B9523E8}" destId="{5DAB53F4-0F38-4A56-B19E-F76D8D0D8FA9}" srcOrd="0" destOrd="2" presId="urn:microsoft.com/office/officeart/2005/8/layout/vList5"/>
    <dgm:cxn modelId="{2ECA7DCB-72A1-4D28-B53E-0211477DD036}" srcId="{38E1184F-503D-44E3-BF58-8DBD15568963}" destId="{E98312FE-CED8-4D22-808D-60A3E0907D05}" srcOrd="1" destOrd="0" parTransId="{4DF57BB8-ACB3-44A5-853C-6D89495F7B03}" sibTransId="{2D6F46F7-B2DA-4E43-98FA-A2BA9E72E07F}"/>
    <dgm:cxn modelId="{F5C4826E-A1AF-42BE-9C89-C5CBB4AA2F3C}" srcId="{722890A6-563C-41A5-ABCD-A531CEF7D8D0}" destId="{579F1D68-F29D-4E5C-A701-42196EF07738}" srcOrd="1" destOrd="0" parTransId="{6B8CCA8C-A9F7-48A2-99B9-401F46984FC1}" sibTransId="{F3C1947D-19CA-46F3-AB58-69A443604CB2}"/>
    <dgm:cxn modelId="{75082379-817F-41EB-81B2-32B120C5A74C}" srcId="{579F1D68-F29D-4E5C-A701-42196EF07738}" destId="{F4741B3A-17DA-4821-B627-1F10C461F830}" srcOrd="1" destOrd="0" parTransId="{71565403-1244-4941-97BF-9CE68643EC1A}" sibTransId="{268883FE-FD98-4AEA-9FAF-B335FD6BEEAE}"/>
    <dgm:cxn modelId="{2CF44EE5-62A3-4D16-A3CD-A0F59E217E2D}" srcId="{38E1184F-503D-44E3-BF58-8DBD15568963}" destId="{06FC2E41-536D-440A-A8AA-746EB963E305}" srcOrd="0" destOrd="0" parTransId="{F7AFBD9B-00C8-4149-B669-6C1B48DD9D65}" sibTransId="{44FB2545-8E93-4F65-BC9C-D66A221120B1}"/>
    <dgm:cxn modelId="{84C0ABA6-B814-463D-9640-92E44F784C6C}" type="presOf" srcId="{579F1D68-F29D-4E5C-A701-42196EF07738}" destId="{94354C91-2B7D-453F-8F5B-5146C7A4F1FD}"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B0EF4AE3-63E8-4301-AC93-E25F4A3B6529}" srcId="{579F1D68-F29D-4E5C-A701-42196EF07738}" destId="{DDD74D84-1AB2-42D7-B07C-A81BF2FE8FAD}" srcOrd="7" destOrd="0" parTransId="{20951D6F-3391-43F8-90DA-708A5E8FF8FF}" sibTransId="{3690D69A-0632-430B-A4E2-3DE1741C0835}"/>
    <dgm:cxn modelId="{18D80D0E-BBC3-42B6-8717-2148ACE0BA3B}" type="presOf" srcId="{B7E74674-2AD3-4FB6-830E-981643523590}" destId="{5DAB53F4-0F38-4A56-B19E-F76D8D0D8FA9}" srcOrd="0" destOrd="6" presId="urn:microsoft.com/office/officeart/2005/8/layout/vList5"/>
    <dgm:cxn modelId="{92145CAC-323B-43BC-A496-8C88C21BFCA7}" type="presOf" srcId="{73B43F43-1AEC-4F4D-BDDD-D9BC5A27C2A7}" destId="{5DAB53F4-0F38-4A56-B19E-F76D8D0D8FA9}" srcOrd="0" destOrd="3" presId="urn:microsoft.com/office/officeart/2005/8/layout/vList5"/>
    <dgm:cxn modelId="{889FB3E4-8E48-4495-8234-D07C1E471EF3}" srcId="{579F1D68-F29D-4E5C-A701-42196EF07738}" destId="{63D169C7-2250-418B-B8D4-03356B4EFC95}" srcOrd="4" destOrd="0" parTransId="{21B226F7-0747-4B95-B815-1CAFCC535360}" sibTransId="{5C2D610D-94A4-4C55-9096-8547BC7951B0}"/>
    <dgm:cxn modelId="{EE8C3738-1623-4B87-90AD-26023B99E843}" srcId="{579F1D68-F29D-4E5C-A701-42196EF07738}" destId="{73B43F43-1AEC-4F4D-BDDD-D9BC5A27C2A7}" srcOrd="3" destOrd="0" parTransId="{A9056167-B341-48ED-A652-D137D3501734}" sibTransId="{E46AC52F-24D4-40C6-9C0A-7FFDD231856D}"/>
    <dgm:cxn modelId="{F840BB3E-46D0-4194-8254-79530F64196F}" type="presOf" srcId="{63D169C7-2250-418B-B8D4-03356B4EFC95}" destId="{5DAB53F4-0F38-4A56-B19E-F76D8D0D8FA9}" srcOrd="0" destOrd="4" presId="urn:microsoft.com/office/officeart/2005/8/layout/vList5"/>
    <dgm:cxn modelId="{E5EA9B1B-7005-46D3-916E-856C08786876}" srcId="{579F1D68-F29D-4E5C-A701-42196EF07738}" destId="{05AA817E-C574-4028-9838-57E69B9523E8}" srcOrd="2" destOrd="0" parTransId="{99DD6B83-BD17-4CAD-944F-7D0342E07007}" sibTransId="{2D7C2320-BEC0-4DEC-9BC3-C0955810FD41}"/>
    <dgm:cxn modelId="{AD7E9329-E752-4053-A83F-1E4CADFF8EE0}" type="presOf" srcId="{38E1184F-503D-44E3-BF58-8DBD15568963}" destId="{2DA32674-03A1-44D2-9784-086788D170D1}" srcOrd="0" destOrd="0" presId="urn:microsoft.com/office/officeart/2005/8/layout/vList5"/>
    <dgm:cxn modelId="{4EE1A1F6-921D-4C61-A458-4BBFB51EA2E8}" type="presOf" srcId="{722890A6-563C-41A5-ABCD-A531CEF7D8D0}" destId="{6E6C3B06-4E20-4931-8CF1-6C1522C0DC44}" srcOrd="0" destOrd="0" presId="urn:microsoft.com/office/officeart/2005/8/layout/vList5"/>
    <dgm:cxn modelId="{52C7CCFD-4D0F-4E4E-A073-B41A3A671F96}" srcId="{579F1D68-F29D-4E5C-A701-42196EF07738}" destId="{0803BB6F-B3DC-4100-A626-F004FA931367}" srcOrd="8" destOrd="0" parTransId="{BBD01422-0E4B-4AFD-BF6F-BB56FF13E6B5}" sibTransId="{6CA40D93-C1D5-440B-A710-559E271D76C3}"/>
    <dgm:cxn modelId="{2A4FFC51-E2BB-46D1-9434-A93972EA2289}" type="presOf" srcId="{A2111EA8-C39B-4E1D-A58B-62CC820DB25B}" destId="{5DAB53F4-0F38-4A56-B19E-F76D8D0D8FA9}" srcOrd="0" destOrd="0" presId="urn:microsoft.com/office/officeart/2005/8/layout/vList5"/>
    <dgm:cxn modelId="{650B0926-4B6B-4295-A362-A51E16CB166D}" type="presOf" srcId="{F4741B3A-17DA-4821-B627-1F10C461F830}" destId="{5DAB53F4-0F38-4A56-B19E-F76D8D0D8FA9}" srcOrd="0" destOrd="1" presId="urn:microsoft.com/office/officeart/2005/8/layout/vList5"/>
    <dgm:cxn modelId="{7BA49C72-284D-4B16-8312-0CADA35CF4B5}" srcId="{579F1D68-F29D-4E5C-A701-42196EF07738}" destId="{B7E74674-2AD3-4FB6-830E-981643523590}" srcOrd="6" destOrd="0" parTransId="{B179EB2E-4432-45F4-A4F5-0796B52BC328}" sibTransId="{EF017BBE-FF7F-4A6F-88B4-0EFEFBCF6A10}"/>
    <dgm:cxn modelId="{BFEA439F-E33B-4794-A8B6-4A5CB386488A}" type="presOf" srcId="{E98312FE-CED8-4D22-808D-60A3E0907D05}" destId="{4ABF4550-95B7-4DC0-B502-1C6FF503B397}" srcOrd="0" destOrd="1" presId="urn:microsoft.com/office/officeart/2005/8/layout/vList5"/>
    <dgm:cxn modelId="{5CD978C0-F619-4019-B245-48BC2E46CCC8}" type="presOf" srcId="{0803BB6F-B3DC-4100-A626-F004FA931367}" destId="{5DAB53F4-0F38-4A56-B19E-F76D8D0D8FA9}" srcOrd="0" destOrd="8"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8669969C-4BD2-4C0D-BED3-6CC8909A1EB3}" type="presParOf" srcId="{6E6C3B06-4E20-4931-8CF1-6C1522C0DC44}" destId="{79703B63-DD68-4591-8015-645979EEB24A}" srcOrd="0" destOrd="0" presId="urn:microsoft.com/office/officeart/2005/8/layout/vList5"/>
    <dgm:cxn modelId="{B347C514-4F30-4777-ADFB-B390D892CB21}" type="presParOf" srcId="{79703B63-DD68-4591-8015-645979EEB24A}" destId="{2DA32674-03A1-44D2-9784-086788D170D1}" srcOrd="0" destOrd="0" presId="urn:microsoft.com/office/officeart/2005/8/layout/vList5"/>
    <dgm:cxn modelId="{0E9142A0-6BA4-4570-89FD-C5EE43F23BC9}" type="presParOf" srcId="{79703B63-DD68-4591-8015-645979EEB24A}" destId="{4ABF4550-95B7-4DC0-B502-1C6FF503B397}" srcOrd="1" destOrd="0" presId="urn:microsoft.com/office/officeart/2005/8/layout/vList5"/>
    <dgm:cxn modelId="{A77F3F88-86B3-4E8F-8350-9BC9473567B4}" type="presParOf" srcId="{6E6C3B06-4E20-4931-8CF1-6C1522C0DC44}" destId="{D0F5E840-0A57-48B9-8766-643FA05DF03D}" srcOrd="1" destOrd="0" presId="urn:microsoft.com/office/officeart/2005/8/layout/vList5"/>
    <dgm:cxn modelId="{047BE550-1F3C-42BE-B259-33C4F9B7D89F}" type="presParOf" srcId="{6E6C3B06-4E20-4931-8CF1-6C1522C0DC44}" destId="{5ACF51CB-00B1-4DE1-9CAC-DA374F4EB8A1}" srcOrd="2" destOrd="0" presId="urn:microsoft.com/office/officeart/2005/8/layout/vList5"/>
    <dgm:cxn modelId="{E491FA1F-0646-41A9-8C49-78AE278CD407}" type="presParOf" srcId="{5ACF51CB-00B1-4DE1-9CAC-DA374F4EB8A1}" destId="{94354C91-2B7D-453F-8F5B-5146C7A4F1FD}" srcOrd="0" destOrd="0" presId="urn:microsoft.com/office/officeart/2005/8/layout/vList5"/>
    <dgm:cxn modelId="{70A7A328-4080-492B-8B20-CFBC2A1818D7}"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4" qsCatId="simple" csTypeId="urn:microsoft.com/office/officeart/2005/8/colors/accent1_2#4"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(3</a:t>
          </a:r>
          <a:r>
            <a:rPr lang="en-US" sz="3200" dirty="0">
              <a:latin typeface="Arial" panose="020B0604020202020204" pitchFamily="34" charset="0"/>
              <a:cs typeface="Arial" panose="020B0604020202020204" pitchFamily="34" charset="0"/>
            </a:rPr>
            <a:t>x4=12)</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itchFamily="34" charset="0"/>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800" b="1" dirty="0">
              <a:latin typeface="Arial" pitchFamily="34" charset="0"/>
              <a:cs typeface="Arial" pitchFamily="34" charset="0"/>
            </a:rPr>
            <a:t>Μαθηματικά</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x4=</a:t>
          </a:r>
          <a:r>
            <a:rPr lang="el-GR" sz="32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700" b="1" dirty="0">
              <a:latin typeface="Arial" pitchFamily="34" charset="0"/>
              <a:cs typeface="Arial" pitchFamily="34" charset="0"/>
            </a:rPr>
            <a:t>Οργάνωση &amp; Διοίκηση</a:t>
          </a:r>
          <a:r>
            <a:rPr lang="en-US" sz="2700" b="1" dirty="0">
              <a:latin typeface="Arial" pitchFamily="34" charset="0"/>
              <a:cs typeface="Arial" pitchFamily="34" charset="0"/>
            </a:rPr>
            <a:t> </a:t>
          </a:r>
          <a:r>
            <a:rPr lang="el-GR" sz="2700" b="1" dirty="0">
              <a:latin typeface="Arial" pitchFamily="34" charset="0"/>
              <a:cs typeface="Arial" pitchFamily="34" charset="0"/>
            </a:rPr>
            <a:t>Επιχειρήσεων</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700" b="1" dirty="0">
              <a:latin typeface="Arial" pitchFamily="34" charset="0"/>
              <a:cs typeface="Arial"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8F34AEF1-C41E-4F41-8D8B-A32B9E54647F}">
      <dgm:prSet phldrT="[Text]" custT="1"/>
      <dgm:spPr/>
      <dgm:t>
        <a:bodyPr/>
        <a:lstStyle/>
        <a:p>
          <a:r>
            <a:rPr lang="el-GR" sz="2800" b="1" dirty="0">
              <a:latin typeface="Arial" pitchFamily="34" charset="0"/>
              <a:cs typeface="Arial" pitchFamily="34" charset="0"/>
            </a:rPr>
            <a:t>Λογιστική</a:t>
          </a:r>
        </a:p>
      </dgm:t>
    </dgm:pt>
    <dgm:pt modelId="{32204E28-FA4A-4EF0-B396-2B6FD5AD9358}" type="parTrans" cxnId="{5EACDC9F-0366-44E6-BF7D-211FE8E73A3E}">
      <dgm:prSet/>
      <dgm:spPr/>
      <dgm:t>
        <a:bodyPr/>
        <a:lstStyle/>
        <a:p>
          <a:endParaRPr lang="en-US"/>
        </a:p>
      </dgm:t>
    </dgm:pt>
    <dgm:pt modelId="{43B6B0E7-204B-45AE-9AE2-03F1A9F93E35}" type="sibTrans" cxnId="{5EACDC9F-0366-44E6-BF7D-211FE8E73A3E}">
      <dgm:prSet/>
      <dgm:spPr/>
      <dgm:t>
        <a:bodyPr/>
        <a:lstStyle/>
        <a:p>
          <a:endParaRPr lang="en-US"/>
        </a:p>
      </dgm:t>
    </dgm:pt>
    <dgm:pt modelId="{4D4C06B9-F8AA-4210-83BE-D29907BE65F6}">
      <dgm:prSet phldrT="[Text]" custT="1"/>
      <dgm:spPr/>
      <dgm:t>
        <a:bodyPr/>
        <a:lstStyle/>
        <a:p>
          <a:r>
            <a:rPr lang="el-GR" sz="2700" b="1" dirty="0">
              <a:latin typeface="Arial" pitchFamily="34" charset="0"/>
              <a:cs typeface="Arial" pitchFamily="34" charset="0"/>
            </a:rPr>
            <a:t>Αγγλικά ή Γαλλικά ή άλλη ξένη γλώσσα</a:t>
          </a:r>
        </a:p>
      </dgm:t>
    </dgm:pt>
    <dgm:pt modelId="{7514E0CD-C7BB-4267-B577-358A047F8DD2}" type="parTrans" cxnId="{CA5E7C08-411D-466B-9C6B-E86E17E5F540}">
      <dgm:prSet/>
      <dgm:spPr/>
      <dgm:t>
        <a:bodyPr/>
        <a:lstStyle/>
        <a:p>
          <a:endParaRPr lang="en-US"/>
        </a:p>
      </dgm:t>
    </dgm:pt>
    <dgm:pt modelId="{E17DFA62-DCDF-493D-9616-F627D784CFAE}" type="sibTrans" cxnId="{CA5E7C08-411D-466B-9C6B-E86E17E5F540}">
      <dgm:prSet/>
      <dgm:spPr/>
      <dgm:t>
        <a:bodyPr/>
        <a:lstStyle/>
        <a:p>
          <a:endParaRPr lang="en-US"/>
        </a:p>
      </dgm:t>
    </dgm:pt>
    <dgm:pt modelId="{CC4E8398-FF31-4890-B8E3-CF473C441611}">
      <dgm:prSet phldrT="[Text]" custT="1"/>
      <dgm:spPr/>
      <dgm:t>
        <a:bodyPr/>
        <a:lstStyle/>
        <a:p>
          <a:r>
            <a:rPr lang="el-GR" sz="2700" b="1" dirty="0">
              <a:latin typeface="Arial" pitchFamily="34" charset="0"/>
              <a:cs typeface="Arial" pitchFamily="34" charset="0"/>
            </a:rPr>
            <a:t>Εμπορικά - Μάρκετινγκ</a:t>
          </a:r>
        </a:p>
      </dgm:t>
    </dgm:pt>
    <dgm:pt modelId="{F317EF77-481C-412D-BF2B-517615915C62}" type="parTrans" cxnId="{867B1737-3B70-4E42-BA20-C63948DBAF6B}">
      <dgm:prSet/>
      <dgm:spPr/>
      <dgm:t>
        <a:bodyPr/>
        <a:lstStyle/>
        <a:p>
          <a:endParaRPr lang="en-US"/>
        </a:p>
      </dgm:t>
    </dgm:pt>
    <dgm:pt modelId="{003F94C7-B6A1-4B73-8C46-8E181B974B40}" type="sibTrans" cxnId="{867B1737-3B70-4E42-BA20-C63948DBAF6B}">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LinFactNeighborX="-2610" custLinFactNeighborY="-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Y="59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29900">
        <dgm:presLayoutVars>
          <dgm:bulletEnabled val="1"/>
        </dgm:presLayoutVars>
      </dgm:prSet>
      <dgm:spPr/>
      <dgm:t>
        <a:bodyPr/>
        <a:lstStyle/>
        <a:p>
          <a:endParaRPr lang="en-US"/>
        </a:p>
      </dgm:t>
    </dgm:pt>
  </dgm:ptLst>
  <dgm:cxnLst>
    <dgm:cxn modelId="{D66FA8B8-68B2-49D4-8859-83A860D22821}" srcId="{722890A6-563C-41A5-ABCD-A531CEF7D8D0}" destId="{38E1184F-503D-44E3-BF58-8DBD15568963}" srcOrd="0" destOrd="0" parTransId="{640A75CD-14C8-4100-A070-E4CC65AEA4A8}" sibTransId="{1B15466F-501D-48AE-9484-A12F287AE561}"/>
    <dgm:cxn modelId="{2A361EB2-A434-4003-AFF6-84826D150F9D}" type="presOf" srcId="{4D4C06B9-F8AA-4210-83BE-D29907BE65F6}" destId="{5DAB53F4-0F38-4A56-B19E-F76D8D0D8FA9}" srcOrd="0" destOrd="2"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889FB3E4-8E48-4495-8234-D07C1E471EF3}" srcId="{579F1D68-F29D-4E5C-A701-42196EF07738}" destId="{63D169C7-2250-418B-B8D4-03356B4EFC95}" srcOrd="1" destOrd="0" parTransId="{21B226F7-0747-4B95-B815-1CAFCC535360}" sibTransId="{5C2D610D-94A4-4C55-9096-8547BC7951B0}"/>
    <dgm:cxn modelId="{CA5E7C08-411D-466B-9C6B-E86E17E5F540}" srcId="{579F1D68-F29D-4E5C-A701-42196EF07738}" destId="{4D4C06B9-F8AA-4210-83BE-D29907BE65F6}" srcOrd="2" destOrd="0" parTransId="{7514E0CD-C7BB-4267-B577-358A047F8DD2}" sibTransId="{E17DFA62-DCDF-493D-9616-F627D784CFAE}"/>
    <dgm:cxn modelId="{D4FBF510-9E86-4A9D-9D99-B723F537EFE7}" type="presOf" srcId="{38E1184F-503D-44E3-BF58-8DBD15568963}" destId="{2DA32674-03A1-44D2-9784-086788D170D1}" srcOrd="0" destOrd="0" presId="urn:microsoft.com/office/officeart/2005/8/layout/vList5"/>
    <dgm:cxn modelId="{61A32485-9BA4-4956-A834-B5348FE53634}" srcId="{38E1184F-503D-44E3-BF58-8DBD15568963}" destId="{44E5A667-89E5-4D56-8E4A-1DFF5985CB21}" srcOrd="1" destOrd="0" parTransId="{D6138D2A-CB9B-44C8-AC24-E09EB853C580}" sibTransId="{22B2067C-00E7-4775-9738-06AA12A356BC}"/>
    <dgm:cxn modelId="{D7B60E96-B4D4-47F8-BBC3-573FCDC40B08}" type="presOf" srcId="{8F34AEF1-C41E-4F41-8D8B-A32B9E54647F}" destId="{4ABF4550-95B7-4DC0-B502-1C6FF503B397}" srcOrd="0" destOrd="2" presId="urn:microsoft.com/office/officeart/2005/8/layout/vList5"/>
    <dgm:cxn modelId="{5E32B23D-DAF2-49D7-AE6E-661E43E9109F}" type="presOf" srcId="{579F1D68-F29D-4E5C-A701-42196EF07738}" destId="{94354C91-2B7D-453F-8F5B-5146C7A4F1FD}" srcOrd="0" destOrd="0" presId="urn:microsoft.com/office/officeart/2005/8/layout/vList5"/>
    <dgm:cxn modelId="{B0810641-6B9B-46DA-A0E6-D43B697F2186}" type="presOf" srcId="{44E5A667-89E5-4D56-8E4A-1DFF5985CB21}" destId="{4ABF4550-95B7-4DC0-B502-1C6FF503B397}" srcOrd="0" destOrd="1" presId="urn:microsoft.com/office/officeart/2005/8/layout/vList5"/>
    <dgm:cxn modelId="{55190ADF-5731-450E-A60F-AC582D92B915}" type="presOf" srcId="{06FC2E41-536D-440A-A8AA-746EB963E305}" destId="{4ABF4550-95B7-4DC0-B502-1C6FF503B397}" srcOrd="0" destOrd="0" presId="urn:microsoft.com/office/officeart/2005/8/layout/vList5"/>
    <dgm:cxn modelId="{5EACDC9F-0366-44E6-BF7D-211FE8E73A3E}" srcId="{38E1184F-503D-44E3-BF58-8DBD15568963}" destId="{8F34AEF1-C41E-4F41-8D8B-A32B9E54647F}" srcOrd="2" destOrd="0" parTransId="{32204E28-FA4A-4EF0-B396-2B6FD5AD9358}" sibTransId="{43B6B0E7-204B-45AE-9AE2-03F1A9F93E35}"/>
    <dgm:cxn modelId="{5E756E14-BDA4-4417-8BC5-851D8AFD1D3D}" type="presOf" srcId="{63D169C7-2250-418B-B8D4-03356B4EFC95}" destId="{5DAB53F4-0F38-4A56-B19E-F76D8D0D8FA9}" srcOrd="0" destOrd="1" presId="urn:microsoft.com/office/officeart/2005/8/layout/vList5"/>
    <dgm:cxn modelId="{8779C927-48E4-4AFD-A4AD-91D5D3A71391}" type="presOf" srcId="{A2111EA8-C39B-4E1D-A58B-62CC820DB25B}" destId="{5DAB53F4-0F38-4A56-B19E-F76D8D0D8FA9}"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EBEECA89-56B9-4633-84B7-0A5FB51A654B}" type="presOf" srcId="{722890A6-563C-41A5-ABCD-A531CEF7D8D0}" destId="{6E6C3B06-4E20-4931-8CF1-6C1522C0DC44}" srcOrd="0" destOrd="0" presId="urn:microsoft.com/office/officeart/2005/8/layout/vList5"/>
    <dgm:cxn modelId="{67A308C3-478E-41F1-832D-0C2E29152E2F}" type="presOf" srcId="{CC4E8398-FF31-4890-B8E3-CF473C441611}" destId="{5DAB53F4-0F38-4A56-B19E-F76D8D0D8FA9}" srcOrd="0" destOrd="3"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867B1737-3B70-4E42-BA20-C63948DBAF6B}" srcId="{579F1D68-F29D-4E5C-A701-42196EF07738}" destId="{CC4E8398-FF31-4890-B8E3-CF473C441611}" srcOrd="3" destOrd="0" parTransId="{F317EF77-481C-412D-BF2B-517615915C62}" sibTransId="{003F94C7-B6A1-4B73-8C46-8E181B974B40}"/>
    <dgm:cxn modelId="{8BED88D0-EDDC-4F88-ADE7-B7B7C631E2D0}" type="presParOf" srcId="{6E6C3B06-4E20-4931-8CF1-6C1522C0DC44}" destId="{79703B63-DD68-4591-8015-645979EEB24A}" srcOrd="0" destOrd="0" presId="urn:microsoft.com/office/officeart/2005/8/layout/vList5"/>
    <dgm:cxn modelId="{CA68FD17-BFDE-4AF2-A2F9-04E03A43DBF0}" type="presParOf" srcId="{79703B63-DD68-4591-8015-645979EEB24A}" destId="{2DA32674-03A1-44D2-9784-086788D170D1}" srcOrd="0" destOrd="0" presId="urn:microsoft.com/office/officeart/2005/8/layout/vList5"/>
    <dgm:cxn modelId="{77673E04-47B0-4BE8-B4D3-560EC0C07324}" type="presParOf" srcId="{79703B63-DD68-4591-8015-645979EEB24A}" destId="{4ABF4550-95B7-4DC0-B502-1C6FF503B397}" srcOrd="1" destOrd="0" presId="urn:microsoft.com/office/officeart/2005/8/layout/vList5"/>
    <dgm:cxn modelId="{A6616E96-AC61-4D68-8033-B2793ED54179}" type="presParOf" srcId="{6E6C3B06-4E20-4931-8CF1-6C1522C0DC44}" destId="{D0F5E840-0A57-48B9-8766-643FA05DF03D}" srcOrd="1" destOrd="0" presId="urn:microsoft.com/office/officeart/2005/8/layout/vList5"/>
    <dgm:cxn modelId="{5157D537-841A-4EDE-875C-6F6923058C8F}" type="presParOf" srcId="{6E6C3B06-4E20-4931-8CF1-6C1522C0DC44}" destId="{5ACF51CB-00B1-4DE1-9CAC-DA374F4EB8A1}" srcOrd="2" destOrd="0" presId="urn:microsoft.com/office/officeart/2005/8/layout/vList5"/>
    <dgm:cxn modelId="{DC45A610-F740-43D8-871C-DE203167B932}" type="presParOf" srcId="{5ACF51CB-00B1-4DE1-9CAC-DA374F4EB8A1}" destId="{94354C91-2B7D-453F-8F5B-5146C7A4F1FD}" srcOrd="0" destOrd="0" presId="urn:microsoft.com/office/officeart/2005/8/layout/vList5"/>
    <dgm:cxn modelId="{5A2E0830-9517-4112-95F7-936AF5470AB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5" qsCatId="simple" csTypeId="urn:microsoft.com/office/officeart/2005/8/colors/accent1_2#5"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600" b="1" dirty="0">
              <a:latin typeface="Arial" pitchFamily="34" charset="0"/>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600" b="1" dirty="0">
              <a:latin typeface="Arial" pitchFamily="34" charset="0"/>
              <a:cs typeface="Arial" pitchFamily="34" charset="0"/>
            </a:rPr>
            <a:t>Αγγλικά</a:t>
          </a:r>
          <a:r>
            <a:rPr lang="el-GR" sz="2800" dirty="0"/>
            <a:t>	</a:t>
          </a:r>
          <a:r>
            <a:rPr lang="el-GR" sz="1500" dirty="0"/>
            <a:t>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anose="020B0604020202020204" pitchFamily="34" charset="0"/>
              <a:cs typeface="Arial" panose="020B0604020202020204" pitchFamily="34" charset="0"/>
            </a:rPr>
            <a:t>Λογιστική</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anose="020B0604020202020204" pitchFamily="34" charset="0"/>
              <a:cs typeface="Arial" panose="020B0604020202020204" pitchFamily="34" charset="0"/>
            </a:rPr>
            <a:t>Εμπορικά - Μάρκετινγκ</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60CEE75E-1837-4F61-9B3C-FAF5C35CC236}">
      <dgm:prSet phldrT="[Text]" custT="1"/>
      <dgm:spPr/>
      <dgm:t>
        <a:bodyPr/>
        <a:lstStyle/>
        <a:p>
          <a:r>
            <a:rPr lang="el-GR" sz="2400" b="1" dirty="0">
              <a:latin typeface="Arial" panose="020B0604020202020204" pitchFamily="34" charset="0"/>
              <a:cs typeface="Arial" panose="020B0604020202020204" pitchFamily="34" charset="0"/>
            </a:rPr>
            <a:t>Εφαρμογές Πληροφορικής</a:t>
          </a:r>
        </a:p>
      </dgm:t>
    </dgm:pt>
    <dgm:pt modelId="{9D39C039-C75F-4181-BADA-0A1DB5BE5F07}" type="parTrans" cxnId="{670B0335-A6D2-4617-ACAF-DC7CBA745BBB}">
      <dgm:prSet/>
      <dgm:spPr/>
      <dgm:t>
        <a:bodyPr/>
        <a:lstStyle/>
        <a:p>
          <a:endParaRPr lang="el-GR"/>
        </a:p>
      </dgm:t>
    </dgm:pt>
    <dgm:pt modelId="{24834A84-A90C-43CF-A9E1-D8511EA14CD3}" type="sibTrans" cxnId="{670B0335-A6D2-4617-ACAF-DC7CBA745BBB}">
      <dgm:prSet/>
      <dgm:spPr/>
      <dgm:t>
        <a:bodyPr/>
        <a:lstStyle/>
        <a:p>
          <a:endParaRPr lang="el-GR"/>
        </a:p>
      </dgm:t>
    </dgm:pt>
    <dgm:pt modelId="{C140E1EB-8244-46AB-9655-906AFB70E333}">
      <dgm:prSet phldrT="[Text]" custT="1"/>
      <dgm:spPr/>
      <dgm:t>
        <a:bodyPr/>
        <a:lstStyle/>
        <a:p>
          <a:r>
            <a:rPr lang="el-GR" sz="2400" b="1" dirty="0">
              <a:latin typeface="Arial" panose="020B0604020202020204" pitchFamily="34" charset="0"/>
              <a:cs typeface="Arial" panose="020B0604020202020204" pitchFamily="34" charset="0"/>
            </a:rPr>
            <a:t>Βιολογία </a:t>
          </a:r>
        </a:p>
      </dgm:t>
    </dgm:pt>
    <dgm:pt modelId="{A9411738-13E1-4455-84EA-45ED6678F272}" type="parTrans" cxnId="{3527828D-E197-4532-9E7A-36B0547B2EB5}">
      <dgm:prSet/>
      <dgm:spPr/>
      <dgm:t>
        <a:bodyPr/>
        <a:lstStyle/>
        <a:p>
          <a:endParaRPr lang="el-GR"/>
        </a:p>
      </dgm:t>
    </dgm:pt>
    <dgm:pt modelId="{ECB721C4-855A-49A4-A6C1-C6E1E4D25866}" type="sibTrans" cxnId="{3527828D-E197-4532-9E7A-36B0547B2EB5}">
      <dgm:prSet/>
      <dgm:spPr/>
      <dgm:t>
        <a:bodyPr/>
        <a:lstStyle/>
        <a:p>
          <a:endParaRPr lang="el-GR"/>
        </a:p>
      </dgm:t>
    </dgm:pt>
    <dgm:pt modelId="{F6A8F184-93FB-4CD9-BDE9-0287F2FA6B41}">
      <dgm:prSet phldrT="[Text]" custT="1"/>
      <dgm:spPr/>
      <dgm:t>
        <a:bodyPr/>
        <a:lstStyle/>
        <a:p>
          <a:r>
            <a:rPr lang="el-GR" sz="2400" b="1" dirty="0">
              <a:latin typeface="Arial" panose="020B0604020202020204" pitchFamily="34" charset="0"/>
              <a:cs typeface="Arial" panose="020B0604020202020204" pitchFamily="34" charset="0"/>
            </a:rPr>
            <a:t>Οργάνωση &amp; Διοίκηση Επιχειρήσεων</a:t>
          </a:r>
        </a:p>
      </dgm:t>
    </dgm:pt>
    <dgm:pt modelId="{131D5786-B344-4D33-9D08-AA5A18604A44}" type="parTrans" cxnId="{9A3445C5-97BB-4334-B1B7-CE28EB1F36D4}">
      <dgm:prSet/>
      <dgm:spPr/>
      <dgm:t>
        <a:bodyPr/>
        <a:lstStyle/>
        <a:p>
          <a:endParaRPr lang="el-GR"/>
        </a:p>
      </dgm:t>
    </dgm:pt>
    <dgm:pt modelId="{2B6E872B-F5F2-4EC4-9EFF-A6F1B61B5DDE}" type="sibTrans" cxnId="{9A3445C5-97BB-4334-B1B7-CE28EB1F36D4}">
      <dgm:prSet/>
      <dgm:spPr/>
      <dgm:t>
        <a:bodyPr/>
        <a:lstStyle/>
        <a:p>
          <a:endParaRPr lang="el-GR"/>
        </a:p>
      </dgm:t>
    </dgm:pt>
    <dgm:pt modelId="{021DCEBA-C43B-44A3-AC5E-09F2EAB1033A}">
      <dgm:prSet phldrT="[Text]" custT="1"/>
      <dgm:spPr/>
      <dgm:t>
        <a:bodyPr/>
        <a:lstStyle/>
        <a:p>
          <a:r>
            <a:rPr lang="el-GR" sz="2400" b="1" dirty="0">
              <a:latin typeface="Arial" panose="020B0604020202020204" pitchFamily="34" charset="0"/>
              <a:cs typeface="Arial" panose="020B0604020202020204" pitchFamily="34" charset="0"/>
            </a:rPr>
            <a:t>Οικιακή Οικονομία</a:t>
          </a:r>
        </a:p>
      </dgm:t>
    </dgm:pt>
    <dgm:pt modelId="{56E5C09C-FAB6-4DD0-A496-8C4A652A5887}" type="parTrans" cxnId="{70590C9D-97ED-487B-9A86-F4310B059143}">
      <dgm:prSet/>
      <dgm:spPr/>
      <dgm:t>
        <a:bodyPr/>
        <a:lstStyle/>
        <a:p>
          <a:endParaRPr lang="el-GR"/>
        </a:p>
      </dgm:t>
    </dgm:pt>
    <dgm:pt modelId="{470060F6-0710-417B-B76D-1AB87E6EB9F7}" type="sibTrans" cxnId="{70590C9D-97ED-487B-9A86-F4310B059143}">
      <dgm:prSet/>
      <dgm:spPr/>
      <dgm:t>
        <a:bodyPr/>
        <a:lstStyle/>
        <a:p>
          <a:endParaRPr lang="el-GR"/>
        </a:p>
      </dgm:t>
    </dgm:pt>
    <dgm:pt modelId="{B8BAACEB-2DA8-42A5-AA60-CBFCFFC4CDF2}">
      <dgm:prSet phldrT="[Text]" custT="1"/>
      <dgm:spPr/>
      <dgm:t>
        <a:bodyPr/>
        <a:lstStyle/>
        <a:p>
          <a:r>
            <a:rPr lang="el-GR" sz="2400" b="1" dirty="0">
              <a:latin typeface="Arial" panose="020B0604020202020204" pitchFamily="34" charset="0"/>
              <a:cs typeface="Arial" panose="020B0604020202020204" pitchFamily="34" charset="0"/>
            </a:rPr>
            <a:t>Γαλλικά ή άλλη ξένη γλώσσα</a:t>
          </a:r>
        </a:p>
      </dgm:t>
    </dgm:pt>
    <dgm:pt modelId="{E203343E-D85D-4B28-AB6A-3491BA6746D0}" type="parTrans" cxnId="{AD742D5A-C768-486D-9C7F-BE49426CF7DD}">
      <dgm:prSet/>
      <dgm:spPr/>
      <dgm:t>
        <a:bodyPr/>
        <a:lstStyle/>
        <a:p>
          <a:endParaRPr lang="en-US"/>
        </a:p>
      </dgm:t>
    </dgm:pt>
    <dgm:pt modelId="{6A40D118-DD98-4ED1-8391-BEEC825DADCC}" type="sibTrans" cxnId="{AD742D5A-C768-486D-9C7F-BE49426CF7DD}">
      <dgm:prSet/>
      <dgm:spPr/>
      <dgm:t>
        <a:bodyPr/>
        <a:lstStyle/>
        <a:p>
          <a:endParaRPr lang="en-US"/>
        </a:p>
      </dgm:t>
    </dgm:pt>
    <dgm:pt modelId="{A49E9EF7-9E20-4E3D-BE43-1C1B36D90FCE}">
      <dgm:prSet phldrT="[Text]" custT="1"/>
      <dgm:spPr/>
      <dgm:t>
        <a:bodyPr/>
        <a:lstStyle/>
        <a:p>
          <a:r>
            <a:rPr lang="el-GR" sz="2400" b="1" dirty="0">
              <a:latin typeface="Arial" panose="020B0604020202020204" pitchFamily="34" charset="0"/>
              <a:cs typeface="Arial" panose="020B0604020202020204" pitchFamily="34" charset="0"/>
            </a:rPr>
            <a:t>Σχεδιασμός &amp; Τεχνολογία</a:t>
          </a:r>
        </a:p>
      </dgm:t>
    </dgm:pt>
    <dgm:pt modelId="{188270BC-07F2-47F5-A05C-8C0A2E3CD63B}" type="parTrans" cxnId="{05B369B5-AC7C-4136-8903-E5EBB3B9DB5F}">
      <dgm:prSet/>
      <dgm:spPr/>
      <dgm:t>
        <a:bodyPr/>
        <a:lstStyle/>
        <a:p>
          <a:endParaRPr lang="en-US"/>
        </a:p>
      </dgm:t>
    </dgm:pt>
    <dgm:pt modelId="{81B2993B-3D8A-49D8-B1C1-6641D7C1B431}" type="sibTrans" cxnId="{05B369B5-AC7C-4136-8903-E5EBB3B9DB5F}">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441" custScaleY="182811" custLinFactNeighborX="406" custLinFactNeighborY="494">
        <dgm:presLayoutVars>
          <dgm:bulletEnabled val="1"/>
        </dgm:presLayoutVars>
      </dgm:prSet>
      <dgm:spPr/>
      <dgm:t>
        <a:bodyPr/>
        <a:lstStyle/>
        <a:p>
          <a:endParaRPr lang="en-US"/>
        </a:p>
      </dgm:t>
    </dgm:pt>
  </dgm:ptLst>
  <dgm:cxnLst>
    <dgm:cxn modelId="{3527828D-E197-4532-9E7A-36B0547B2EB5}" srcId="{579F1D68-F29D-4E5C-A701-42196EF07738}" destId="{C140E1EB-8244-46AB-9655-906AFB70E333}" srcOrd="3" destOrd="0" parTransId="{A9411738-13E1-4455-84EA-45ED6678F272}" sibTransId="{ECB721C4-855A-49A4-A6C1-C6E1E4D25866}"/>
    <dgm:cxn modelId="{4CFB3A98-91CF-4ACD-A676-20F52D8E643F}" type="presOf" srcId="{63D169C7-2250-418B-B8D4-03356B4EFC95}" destId="{5DAB53F4-0F38-4A56-B19E-F76D8D0D8FA9}" srcOrd="0" destOrd="1" presId="urn:microsoft.com/office/officeart/2005/8/layout/vList5"/>
    <dgm:cxn modelId="{05B369B5-AC7C-4136-8903-E5EBB3B9DB5F}" srcId="{579F1D68-F29D-4E5C-A701-42196EF07738}" destId="{A49E9EF7-9E20-4E3D-BE43-1C1B36D90FCE}" srcOrd="5" destOrd="0" parTransId="{188270BC-07F2-47F5-A05C-8C0A2E3CD63B}" sibTransId="{81B2993B-3D8A-49D8-B1C1-6641D7C1B431}"/>
    <dgm:cxn modelId="{C18C9BB3-5184-4113-9AD3-30B5AAC960DB}" type="presOf" srcId="{38E1184F-503D-44E3-BF58-8DBD15568963}" destId="{2DA32674-03A1-44D2-9784-086788D170D1}" srcOrd="0" destOrd="0" presId="urn:microsoft.com/office/officeart/2005/8/layout/vList5"/>
    <dgm:cxn modelId="{41E6E4BC-25BA-4583-B97A-A549659356D9}" type="presOf" srcId="{021DCEBA-C43B-44A3-AC5E-09F2EAB1033A}" destId="{5DAB53F4-0F38-4A56-B19E-F76D8D0D8FA9}" srcOrd="0" destOrd="7"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BFC231D4-C95F-4AB0-BD49-1C86379FE925}" type="presOf" srcId="{B8BAACEB-2DA8-42A5-AA60-CBFCFFC4CDF2}" destId="{5DAB53F4-0F38-4A56-B19E-F76D8D0D8FA9}" srcOrd="0" destOrd="6" presId="urn:microsoft.com/office/officeart/2005/8/layout/vList5"/>
    <dgm:cxn modelId="{B8F7C192-027F-4C8C-8A03-B2221B9A93D7}" type="presOf" srcId="{06FC2E41-536D-440A-A8AA-746EB963E305}" destId="{4ABF4550-95B7-4DC0-B502-1C6FF503B397}" srcOrd="0" destOrd="0" presId="urn:microsoft.com/office/officeart/2005/8/layout/vList5"/>
    <dgm:cxn modelId="{E6C846F2-B0C0-4748-B090-26479A360392}" type="presOf" srcId="{A49E9EF7-9E20-4E3D-BE43-1C1B36D90FCE}" destId="{5DAB53F4-0F38-4A56-B19E-F76D8D0D8FA9}" srcOrd="0" destOrd="5"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AB600D21-4FED-4B16-BC56-25CBCA1B0652}" type="presOf" srcId="{722890A6-563C-41A5-ABCD-A531CEF7D8D0}" destId="{6E6C3B06-4E20-4931-8CF1-6C1522C0DC44}"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A59F8BCB-11F3-4205-9361-C4233CC7F1D0}" type="presOf" srcId="{F6A8F184-93FB-4CD9-BDE9-0287F2FA6B41}" destId="{5DAB53F4-0F38-4A56-B19E-F76D8D0D8FA9}" srcOrd="0" destOrd="4"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85D8463D-D6BA-49DE-9C01-F11A560A5743}" type="presOf" srcId="{C140E1EB-8244-46AB-9655-906AFB70E333}" destId="{5DAB53F4-0F38-4A56-B19E-F76D8D0D8FA9}" srcOrd="0" destOrd="3" presId="urn:microsoft.com/office/officeart/2005/8/layout/vList5"/>
    <dgm:cxn modelId="{4EEC552D-18D0-4587-B063-8B7DDCA3A430}" type="presOf" srcId="{44E5A667-89E5-4D56-8E4A-1DFF5985CB21}" destId="{4ABF4550-95B7-4DC0-B502-1C6FF503B397}" srcOrd="0" destOrd="1" presId="urn:microsoft.com/office/officeart/2005/8/layout/vList5"/>
    <dgm:cxn modelId="{70590C9D-97ED-487B-9A86-F4310B059143}" srcId="{579F1D68-F29D-4E5C-A701-42196EF07738}" destId="{021DCEBA-C43B-44A3-AC5E-09F2EAB1033A}" srcOrd="7" destOrd="0" parTransId="{56E5C09C-FAB6-4DD0-A496-8C4A652A5887}" sibTransId="{470060F6-0710-417B-B76D-1AB87E6EB9F7}"/>
    <dgm:cxn modelId="{61A32485-9BA4-4956-A834-B5348FE53634}" srcId="{38E1184F-503D-44E3-BF58-8DBD15568963}" destId="{44E5A667-89E5-4D56-8E4A-1DFF5985CB21}" srcOrd="1" destOrd="0" parTransId="{D6138D2A-CB9B-44C8-AC24-E09EB853C580}" sibTransId="{22B2067C-00E7-4775-9738-06AA12A356BC}"/>
    <dgm:cxn modelId="{F90B1F8E-4A56-44AF-B92E-DF831D599B61}" type="presOf" srcId="{579F1D68-F29D-4E5C-A701-42196EF07738}" destId="{94354C91-2B7D-453F-8F5B-5146C7A4F1FD}" srcOrd="0" destOrd="0" presId="urn:microsoft.com/office/officeart/2005/8/layout/vList5"/>
    <dgm:cxn modelId="{9A3445C5-97BB-4334-B1B7-CE28EB1F36D4}" srcId="{579F1D68-F29D-4E5C-A701-42196EF07738}" destId="{F6A8F184-93FB-4CD9-BDE9-0287F2FA6B41}" srcOrd="4" destOrd="0" parTransId="{131D5786-B344-4D33-9D08-AA5A18604A44}" sibTransId="{2B6E872B-F5F2-4EC4-9EFF-A6F1B61B5DDE}"/>
    <dgm:cxn modelId="{AD742D5A-C768-486D-9C7F-BE49426CF7DD}" srcId="{579F1D68-F29D-4E5C-A701-42196EF07738}" destId="{B8BAACEB-2DA8-42A5-AA60-CBFCFFC4CDF2}" srcOrd="6" destOrd="0" parTransId="{E203343E-D85D-4B28-AB6A-3491BA6746D0}" sibTransId="{6A40D118-DD98-4ED1-8391-BEEC825DADCC}"/>
    <dgm:cxn modelId="{FC523EAD-0437-4089-8415-88F5A6D6308E}" type="presOf" srcId="{A2111EA8-C39B-4E1D-A58B-62CC820DB25B}" destId="{5DAB53F4-0F38-4A56-B19E-F76D8D0D8FA9}" srcOrd="0" destOrd="0" presId="urn:microsoft.com/office/officeart/2005/8/layout/vList5"/>
    <dgm:cxn modelId="{8ABD8F1D-A2F0-4485-BEE7-E6FF1BF7D5E0}" type="presOf" srcId="{60CEE75E-1837-4F61-9B3C-FAF5C35CC236}" destId="{5DAB53F4-0F38-4A56-B19E-F76D8D0D8FA9}" srcOrd="0" destOrd="2" presId="urn:microsoft.com/office/officeart/2005/8/layout/vList5"/>
    <dgm:cxn modelId="{670B0335-A6D2-4617-ACAF-DC7CBA745BBB}" srcId="{579F1D68-F29D-4E5C-A701-42196EF07738}" destId="{60CEE75E-1837-4F61-9B3C-FAF5C35CC236}" srcOrd="2" destOrd="0" parTransId="{9D39C039-C75F-4181-BADA-0A1DB5BE5F07}" sibTransId="{24834A84-A90C-43CF-A9E1-D8511EA14CD3}"/>
    <dgm:cxn modelId="{D66FA8B8-68B2-49D4-8859-83A860D22821}" srcId="{722890A6-563C-41A5-ABCD-A531CEF7D8D0}" destId="{38E1184F-503D-44E3-BF58-8DBD15568963}" srcOrd="0" destOrd="0" parTransId="{640A75CD-14C8-4100-A070-E4CC65AEA4A8}" sibTransId="{1B15466F-501D-48AE-9484-A12F287AE561}"/>
    <dgm:cxn modelId="{D3F5CAF4-1A54-4C44-B8A3-CC4B5327A61A}" type="presParOf" srcId="{6E6C3B06-4E20-4931-8CF1-6C1522C0DC44}" destId="{79703B63-DD68-4591-8015-645979EEB24A}" srcOrd="0" destOrd="0" presId="urn:microsoft.com/office/officeart/2005/8/layout/vList5"/>
    <dgm:cxn modelId="{B6DA3442-54FA-4018-876A-3812A22D2A76}" type="presParOf" srcId="{79703B63-DD68-4591-8015-645979EEB24A}" destId="{2DA32674-03A1-44D2-9784-086788D170D1}" srcOrd="0" destOrd="0" presId="urn:microsoft.com/office/officeart/2005/8/layout/vList5"/>
    <dgm:cxn modelId="{2D67EFAB-6F83-4FBD-8597-8C0EF3C2322B}" type="presParOf" srcId="{79703B63-DD68-4591-8015-645979EEB24A}" destId="{4ABF4550-95B7-4DC0-B502-1C6FF503B397}" srcOrd="1" destOrd="0" presId="urn:microsoft.com/office/officeart/2005/8/layout/vList5"/>
    <dgm:cxn modelId="{4832E34E-459F-4BE6-B7D5-3413C87072F3}" type="presParOf" srcId="{6E6C3B06-4E20-4931-8CF1-6C1522C0DC44}" destId="{D0F5E840-0A57-48B9-8766-643FA05DF03D}" srcOrd="1" destOrd="0" presId="urn:microsoft.com/office/officeart/2005/8/layout/vList5"/>
    <dgm:cxn modelId="{A411AF69-441C-4560-9E85-C9E2DAB0F46E}" type="presParOf" srcId="{6E6C3B06-4E20-4931-8CF1-6C1522C0DC44}" destId="{5ACF51CB-00B1-4DE1-9CAC-DA374F4EB8A1}" srcOrd="2" destOrd="0" presId="urn:microsoft.com/office/officeart/2005/8/layout/vList5"/>
    <dgm:cxn modelId="{AC36A043-E8FC-481B-A672-FC299AFB0E59}" type="presParOf" srcId="{5ACF51CB-00B1-4DE1-9CAC-DA374F4EB8A1}" destId="{94354C91-2B7D-453F-8F5B-5146C7A4F1FD}" srcOrd="0" destOrd="0" presId="urn:microsoft.com/office/officeart/2005/8/layout/vList5"/>
    <dgm:cxn modelId="{AED628E0-E508-472B-97A9-D74FBDB1686C}"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(3</a:t>
          </a:r>
          <a:r>
            <a:rPr lang="en-US" sz="3200" dirty="0">
              <a:latin typeface="Arial" panose="020B0604020202020204" pitchFamily="34" charset="0"/>
              <a:cs typeface="Arial" panose="020B0604020202020204" pitchFamily="34" charset="0"/>
            </a:rPr>
            <a:t>x4=</a:t>
          </a:r>
          <a:r>
            <a:rPr lang="el-GR" sz="3200" dirty="0">
              <a:latin typeface="Arial" panose="020B0604020202020204" pitchFamily="34" charset="0"/>
              <a:cs typeface="Arial" panose="020B0604020202020204" pitchFamily="34" charset="0"/>
            </a:rPr>
            <a:t>12</a:t>
          </a:r>
          <a:r>
            <a:rPr lang="en-US" sz="3200" dirty="0">
              <a:latin typeface="Arial" panose="020B0604020202020204" pitchFamily="34" charset="0"/>
              <a:cs typeface="Arial" panose="020B0604020202020204" pitchFamily="34" charset="0"/>
            </a:rPr>
            <a:t>)</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400" b="1" dirty="0">
              <a:latin typeface="Arial" pitchFamily="34" charset="0"/>
              <a:cs typeface="Arial" pitchFamily="34" charset="0"/>
            </a:rPr>
            <a:t>Θέματα Τέχνης</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400" b="1" dirty="0">
              <a:latin typeface="Arial" pitchFamily="34" charset="0"/>
              <a:cs typeface="Arial" pitchFamily="34" charset="0"/>
            </a:rPr>
            <a:t>Ιστορία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x4=4)</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itchFamily="34" charset="0"/>
              <a:cs typeface="Arial" pitchFamily="34" charset="0"/>
            </a:rPr>
            <a:t>Εικαστικές Εφαρμογές</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smtClean="0">
              <a:latin typeface="Arial" pitchFamily="34" charset="0"/>
              <a:cs typeface="Arial" pitchFamily="34" charset="0"/>
            </a:rPr>
            <a:t>Μουσικές Εφαρμογές </a:t>
          </a:r>
          <a:endParaRPr lang="el-GR" sz="2400" b="1" dirty="0">
            <a:latin typeface="Arial" pitchFamily="34" charset="0"/>
            <a:cs typeface="Arial" pitchFamily="34" charset="0"/>
          </a:endParaRP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38FC5747-03EB-4385-9A07-96C14E53DE5A}">
      <dgm:prSet phldrT="[Text]" custT="1"/>
      <dgm:spPr/>
      <dgm:t>
        <a:bodyPr/>
        <a:lstStyle/>
        <a:p>
          <a:r>
            <a:rPr lang="el-GR" sz="2400" b="1" dirty="0">
              <a:latin typeface="Arial" pitchFamily="34" charset="0"/>
              <a:cs typeface="Arial" pitchFamily="34" charset="0"/>
            </a:rPr>
            <a:t>Αγγλικά ή Γαλλικά ή άλλη ξένη γλώσσα </a:t>
          </a:r>
        </a:p>
      </dgm:t>
    </dgm:pt>
    <dgm:pt modelId="{80680D53-21F1-41D0-816C-BA0CCB05ED0C}" type="parTrans" cxnId="{A2F322A5-53E7-494F-B32B-A7B73AC5ED4F}">
      <dgm:prSet/>
      <dgm:spPr/>
      <dgm:t>
        <a:bodyPr/>
        <a:lstStyle/>
        <a:p>
          <a:endParaRPr lang="en-US"/>
        </a:p>
      </dgm:t>
    </dgm:pt>
    <dgm:pt modelId="{875C42AD-69A7-4FBB-81B0-48A4A04577A6}" type="sibTrans" cxnId="{A2F322A5-53E7-494F-B32B-A7B73AC5ED4F}">
      <dgm:prSet/>
      <dgm:spPr/>
      <dgm:t>
        <a:bodyPr/>
        <a:lstStyle/>
        <a:p>
          <a:endParaRPr lang="en-US"/>
        </a:p>
      </dgm:t>
    </dgm:pt>
    <dgm:pt modelId="{DAF3170C-D8EB-4BE2-AFBC-8189D39E8B36}">
      <dgm:prSet phldrT="[Text]" custT="1"/>
      <dgm:spPr/>
      <dgm:t>
        <a:bodyPr/>
        <a:lstStyle/>
        <a:p>
          <a:r>
            <a:rPr lang="el-GR" sz="2400" b="1" dirty="0">
              <a:latin typeface="Arial" pitchFamily="34" charset="0"/>
              <a:cs typeface="Arial" pitchFamily="34" charset="0"/>
            </a:rPr>
            <a:t>Φωτογραφία (μόνο στη Β΄ Λυκείου)</a:t>
          </a:r>
        </a:p>
      </dgm:t>
    </dgm:pt>
    <dgm:pt modelId="{9FD7F063-C686-4BF0-A76D-3017BFFDC7D0}" type="parTrans" cxnId="{AF12E687-FD7C-49FC-B5E0-6912A751A7F7}">
      <dgm:prSet/>
      <dgm:spPr/>
      <dgm:t>
        <a:bodyPr/>
        <a:lstStyle/>
        <a:p>
          <a:endParaRPr lang="en-US"/>
        </a:p>
      </dgm:t>
    </dgm:pt>
    <dgm:pt modelId="{CEF05B64-197C-4847-ADCA-BA44E0F3946C}" type="sibTrans" cxnId="{AF12E687-FD7C-49FC-B5E0-6912A751A7F7}">
      <dgm:prSet/>
      <dgm:spPr/>
      <dgm:t>
        <a:bodyPr/>
        <a:lstStyle/>
        <a:p>
          <a:endParaRPr lang="en-US"/>
        </a:p>
      </dgm:t>
    </dgm:pt>
    <dgm:pt modelId="{AAD8DAB9-15D9-424D-9292-0C92E0E79AED}">
      <dgm:prSet phldrT="[Text]" custT="1"/>
      <dgm:spPr/>
      <dgm:t>
        <a:bodyPr/>
        <a:lstStyle/>
        <a:p>
          <a:r>
            <a:rPr lang="el-GR" sz="2400" b="1" dirty="0" smtClean="0">
              <a:latin typeface="Arial" pitchFamily="34" charset="0"/>
              <a:cs typeface="Arial" pitchFamily="34" charset="0"/>
            </a:rPr>
            <a:t>Θεατρολογία</a:t>
          </a:r>
          <a:endParaRPr lang="el-GR" sz="2400" b="1" dirty="0">
            <a:latin typeface="Arial" pitchFamily="34" charset="0"/>
            <a:cs typeface="Arial" pitchFamily="34" charset="0"/>
          </a:endParaRPr>
        </a:p>
      </dgm:t>
    </dgm:pt>
    <dgm:pt modelId="{D0553D7E-50B7-40A3-9FF1-C21589DD9234}" type="parTrans" cxnId="{0B248D95-F04B-4E4C-A62B-4A1BDFBB4733}">
      <dgm:prSet/>
      <dgm:spPr/>
      <dgm:t>
        <a:bodyPr/>
        <a:lstStyle/>
        <a:p>
          <a:endParaRPr lang="en-US"/>
        </a:p>
      </dgm:t>
    </dgm:pt>
    <dgm:pt modelId="{A8C5EF1D-774D-408F-98BC-C2F4E454537B}" type="sibTrans" cxnId="{0B248D95-F04B-4E4C-A62B-4A1BDFBB4733}">
      <dgm:prSet/>
      <dgm:spPr/>
      <dgm:t>
        <a:bodyPr/>
        <a:lstStyle/>
        <a:p>
          <a:endParaRPr lang="en-US"/>
        </a:p>
      </dgm:t>
    </dgm:pt>
    <dgm:pt modelId="{6D127502-07E3-4AC2-A8CF-FE58CF54B9B8}">
      <dgm:prSet phldrT="[Text]" custT="1"/>
      <dgm:spPr/>
      <dgm:t>
        <a:bodyPr/>
        <a:lstStyle/>
        <a:p>
          <a:r>
            <a:rPr lang="el-GR" sz="2400" b="1" dirty="0">
              <a:latin typeface="Arial" pitchFamily="34" charset="0"/>
              <a:cs typeface="Arial" pitchFamily="34" charset="0"/>
            </a:rPr>
            <a:t>Ελεύθερο -</a:t>
          </a:r>
          <a:r>
            <a:rPr lang="en-US" sz="2400" b="1" dirty="0">
              <a:latin typeface="Arial" pitchFamily="34" charset="0"/>
              <a:cs typeface="Arial" pitchFamily="34" charset="0"/>
            </a:rPr>
            <a:t> </a:t>
          </a:r>
          <a:r>
            <a:rPr lang="el-GR" sz="2400" b="1" dirty="0">
              <a:latin typeface="Arial" pitchFamily="34" charset="0"/>
              <a:cs typeface="Arial" pitchFamily="34" charset="0"/>
            </a:rPr>
            <a:t>Προοπτικό Σχέδιο </a:t>
          </a:r>
        </a:p>
      </dgm:t>
    </dgm:pt>
    <dgm:pt modelId="{3003E6AA-4172-429F-9D4B-3C43052231E1}" type="parTrans" cxnId="{D7FD29BB-A65B-4A21-AA4A-CAB405B07096}">
      <dgm:prSet/>
      <dgm:spPr/>
      <dgm:t>
        <a:bodyPr/>
        <a:lstStyle/>
        <a:p>
          <a:endParaRPr lang="en-US"/>
        </a:p>
      </dgm:t>
    </dgm:pt>
    <dgm:pt modelId="{F9A4F77B-ACB7-4BA6-9F5B-EFC62934F6F7}" type="sibTrans" cxnId="{D7FD29BB-A65B-4A21-AA4A-CAB405B07096}">
      <dgm:prSet/>
      <dgm:spPr/>
      <dgm:t>
        <a:bodyPr/>
        <a:lstStyle/>
        <a:p>
          <a:endParaRPr lang="en-US"/>
        </a:p>
      </dgm:t>
    </dgm:pt>
    <dgm:pt modelId="{1B9A254B-E877-4E6B-AED2-1C8EFF3BA369}">
      <dgm:prSet phldrT="[Text]"/>
      <dgm:spPr/>
      <dgm:t>
        <a:bodyPr/>
        <a:lstStyle/>
        <a:p>
          <a:endParaRPr lang="el-GR" sz="1700" b="1" dirty="0">
            <a:latin typeface="Arial" pitchFamily="34" charset="0"/>
            <a:cs typeface="Arial" pitchFamily="34" charset="0"/>
          </a:endParaRPr>
        </a:p>
      </dgm:t>
    </dgm:pt>
    <dgm:pt modelId="{C2D88A91-2942-479F-A4EC-8037058DE094}" type="parTrans" cxnId="{B73CDEF8-6CD8-4A71-AE98-16B4D3E819AA}">
      <dgm:prSet/>
      <dgm:spPr/>
      <dgm:t>
        <a:bodyPr/>
        <a:lstStyle/>
        <a:p>
          <a:endParaRPr lang="en-US"/>
        </a:p>
      </dgm:t>
    </dgm:pt>
    <dgm:pt modelId="{86EAD0CA-F74B-4539-BD8E-C5B6CFC6C4C1}" type="sibTrans" cxnId="{B73CDEF8-6CD8-4A71-AE98-16B4D3E819AA}">
      <dgm:prSet/>
      <dgm:spPr/>
      <dgm:t>
        <a:bodyPr/>
        <a:lstStyle/>
        <a:p>
          <a:endParaRPr lang="en-US"/>
        </a:p>
      </dgm:t>
    </dgm:pt>
    <dgm:pt modelId="{636A2A24-CEE5-418E-A9FB-29FA3EF725A8}">
      <dgm:prSet phldrT="[Text]" custT="1"/>
      <dgm:spPr/>
      <dgm:t>
        <a:bodyPr/>
        <a:lstStyle/>
        <a:p>
          <a:r>
            <a:rPr lang="el-GR" sz="2400" b="1" dirty="0">
              <a:latin typeface="Arial" pitchFamily="34" charset="0"/>
              <a:cs typeface="Arial" pitchFamily="34" charset="0"/>
            </a:rPr>
            <a:t>Γραφιστικές </a:t>
          </a:r>
          <a:r>
            <a:rPr lang="el-GR" sz="2400" b="1" dirty="0" smtClean="0">
              <a:latin typeface="Arial" pitchFamily="34" charset="0"/>
              <a:cs typeface="Arial" pitchFamily="34" charset="0"/>
            </a:rPr>
            <a:t>Εφαρμογές (μόνο στη Γ’ Λυκείου)</a:t>
          </a:r>
          <a:endParaRPr lang="el-GR" sz="2400" b="1" dirty="0">
            <a:latin typeface="Arial" pitchFamily="34" charset="0"/>
            <a:cs typeface="Arial" pitchFamily="34" charset="0"/>
          </a:endParaRPr>
        </a:p>
      </dgm:t>
    </dgm:pt>
    <dgm:pt modelId="{66AB2DAF-8320-4FC6-A7E4-CD3F3CE4F06C}" type="parTrans" cxnId="{52B42EDD-74ED-47BE-9B92-F050B1265630}">
      <dgm:prSet/>
      <dgm:spPr/>
      <dgm:t>
        <a:bodyPr/>
        <a:lstStyle/>
        <a:p>
          <a:endParaRPr lang="en-US"/>
        </a:p>
      </dgm:t>
    </dgm:pt>
    <dgm:pt modelId="{57AF8620-7C64-430F-B24E-653DE21E0941}" type="sibTrans" cxnId="{52B42EDD-74ED-47BE-9B92-F050B1265630}">
      <dgm:prSet/>
      <dgm:spPr/>
      <dgm:t>
        <a:bodyPr/>
        <a:lstStyle/>
        <a:p>
          <a:endParaRPr lang="en-US"/>
        </a:p>
      </dgm:t>
    </dgm:pt>
    <dgm:pt modelId="{688FF87D-C7BF-430D-A276-2592962FCABE}">
      <dgm:prSet phldrT="[Text]" custT="1"/>
      <dgm:spPr/>
      <dgm:t>
        <a:bodyPr/>
        <a:lstStyle/>
        <a:p>
          <a:endParaRPr lang="el-GR" sz="2400" b="1" dirty="0">
            <a:latin typeface="Arial" pitchFamily="34" charset="0"/>
            <a:cs typeface="Arial" pitchFamily="34" charset="0"/>
          </a:endParaRPr>
        </a:p>
      </dgm:t>
    </dgm:pt>
    <dgm:pt modelId="{B37BEE47-DB85-4042-BB39-899E5BDECD36}" type="parTrans" cxnId="{8D4881DE-8530-46EB-83C6-CC4A7AF5123B}">
      <dgm:prSet/>
      <dgm:spPr/>
      <dgm:t>
        <a:bodyPr/>
        <a:lstStyle/>
        <a:p>
          <a:endParaRPr lang="x-none"/>
        </a:p>
      </dgm:t>
    </dgm:pt>
    <dgm:pt modelId="{C0CBDFE3-9F10-4EFB-8CA9-3BFFB94E70FF}" type="sibTrans" cxnId="{8D4881DE-8530-46EB-83C6-CC4A7AF5123B}">
      <dgm:prSet/>
      <dgm:spPr/>
      <dgm:t>
        <a:bodyPr/>
        <a:lstStyle/>
        <a:p>
          <a:endParaRPr lang="x-none"/>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601" custScaleY="130644" custLinFactNeighborX="-745" custLinFactNeighborY="66">
        <dgm:presLayoutVars>
          <dgm:bulletEnabled val="1"/>
        </dgm:presLayoutVars>
      </dgm:prSet>
      <dgm:spPr/>
      <dgm:t>
        <a:bodyPr/>
        <a:lstStyle/>
        <a:p>
          <a:endParaRPr lang="en-US"/>
        </a:p>
      </dgm:t>
    </dgm:pt>
  </dgm:ptLst>
  <dgm:cxnLst>
    <dgm:cxn modelId="{2E36F580-3EEA-4C76-AB29-2C0E0BE948EB}" type="presOf" srcId="{06FC2E41-536D-440A-A8AA-746EB963E305}" destId="{4ABF4550-95B7-4DC0-B502-1C6FF503B397}" srcOrd="0" destOrd="0" presId="urn:microsoft.com/office/officeart/2005/8/layout/vList5"/>
    <dgm:cxn modelId="{8CAF8FC1-B9C2-496A-922B-9F5ACA8220B9}" type="presOf" srcId="{579F1D68-F29D-4E5C-A701-42196EF07738}" destId="{94354C91-2B7D-453F-8F5B-5146C7A4F1FD}" srcOrd="0" destOrd="0" presId="urn:microsoft.com/office/officeart/2005/8/layout/vList5"/>
    <dgm:cxn modelId="{108EA8A0-60B6-47E8-8637-40E1339F2A4B}" type="presOf" srcId="{636A2A24-CEE5-418E-A9FB-29FA3EF725A8}" destId="{5DAB53F4-0F38-4A56-B19E-F76D8D0D8FA9}" srcOrd="0" destOrd="6"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7275AEC6-2602-4C41-AB54-AFEC335B4399}" type="presOf" srcId="{63D169C7-2250-418B-B8D4-03356B4EFC95}" destId="{5DAB53F4-0F38-4A56-B19E-F76D8D0D8FA9}" srcOrd="0" destOrd="3"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0B248D95-F04B-4E4C-A62B-4A1BDFBB4733}" srcId="{38E1184F-503D-44E3-BF58-8DBD15568963}" destId="{AAD8DAB9-15D9-424D-9292-0C92E0E79AED}" srcOrd="1" destOrd="0" parTransId="{D0553D7E-50B7-40A3-9FF1-C21589DD9234}" sibTransId="{A8C5EF1D-774D-408F-98BC-C2F4E454537B}"/>
    <dgm:cxn modelId="{8516442F-486D-415D-A86B-9B49B14BAB17}" type="presOf" srcId="{38FC5747-03EB-4385-9A07-96C14E53DE5A}" destId="{5DAB53F4-0F38-4A56-B19E-F76D8D0D8FA9}" srcOrd="0" destOrd="4" presId="urn:microsoft.com/office/officeart/2005/8/layout/vList5"/>
    <dgm:cxn modelId="{EC2F8DE7-31A8-44F9-98E1-7A8AEC55FCE8}" srcId="{579F1D68-F29D-4E5C-A701-42196EF07738}" destId="{A2111EA8-C39B-4E1D-A58B-62CC820DB25B}" srcOrd="1" destOrd="0" parTransId="{298450FA-BA85-467B-ACDE-63A91FC4A749}" sibTransId="{6867AB1B-ED05-4F0A-84D2-BC5E00F866C6}"/>
    <dgm:cxn modelId="{8D73679E-E267-49EA-8E5E-9A428372BAC2}" type="presOf" srcId="{AAD8DAB9-15D9-424D-9292-0C92E0E79AED}" destId="{4ABF4550-95B7-4DC0-B502-1C6FF503B397}" srcOrd="0" destOrd="1" presId="urn:microsoft.com/office/officeart/2005/8/layout/vList5"/>
    <dgm:cxn modelId="{FC459199-55C5-4BF0-8A3A-51390407A072}" type="presOf" srcId="{6D127502-07E3-4AC2-A8CF-FE58CF54B9B8}" destId="{5DAB53F4-0F38-4A56-B19E-F76D8D0D8FA9}" srcOrd="0" destOrd="2" presId="urn:microsoft.com/office/officeart/2005/8/layout/vList5"/>
    <dgm:cxn modelId="{3E521DCA-AA42-4415-AD62-B30842EEAB79}" type="presOf" srcId="{A2111EA8-C39B-4E1D-A58B-62CC820DB25B}" destId="{5DAB53F4-0F38-4A56-B19E-F76D8D0D8FA9}" srcOrd="0" destOrd="1" presId="urn:microsoft.com/office/officeart/2005/8/layout/vList5"/>
    <dgm:cxn modelId="{889FB3E4-8E48-4495-8234-D07C1E471EF3}" srcId="{579F1D68-F29D-4E5C-A701-42196EF07738}" destId="{63D169C7-2250-418B-B8D4-03356B4EFC95}" srcOrd="3" destOrd="0" parTransId="{21B226F7-0747-4B95-B815-1CAFCC535360}" sibTransId="{5C2D610D-94A4-4C55-9096-8547BC7951B0}"/>
    <dgm:cxn modelId="{52B42EDD-74ED-47BE-9B92-F050B1265630}" srcId="{579F1D68-F29D-4E5C-A701-42196EF07738}" destId="{636A2A24-CEE5-418E-A9FB-29FA3EF725A8}" srcOrd="6" destOrd="0" parTransId="{66AB2DAF-8320-4FC6-A7E4-CD3F3CE4F06C}" sibTransId="{57AF8620-7C64-430F-B24E-653DE21E0941}"/>
    <dgm:cxn modelId="{61A32485-9BA4-4956-A834-B5348FE53634}" srcId="{38E1184F-503D-44E3-BF58-8DBD15568963}" destId="{44E5A667-89E5-4D56-8E4A-1DFF5985CB21}" srcOrd="2" destOrd="0" parTransId="{D6138D2A-CB9B-44C8-AC24-E09EB853C580}" sibTransId="{22B2067C-00E7-4775-9738-06AA12A356BC}"/>
    <dgm:cxn modelId="{AF12E687-FD7C-49FC-B5E0-6912A751A7F7}" srcId="{579F1D68-F29D-4E5C-A701-42196EF07738}" destId="{DAF3170C-D8EB-4BE2-AFBC-8189D39E8B36}" srcOrd="5" destOrd="0" parTransId="{9FD7F063-C686-4BF0-A76D-3017BFFDC7D0}" sibTransId="{CEF05B64-197C-4847-ADCA-BA44E0F3946C}"/>
    <dgm:cxn modelId="{9CF36C84-4AAE-4279-BB8D-F4EEEA1FC660}" type="presOf" srcId="{DAF3170C-D8EB-4BE2-AFBC-8189D39E8B36}" destId="{5DAB53F4-0F38-4A56-B19E-F76D8D0D8FA9}" srcOrd="0" destOrd="5" presId="urn:microsoft.com/office/officeart/2005/8/layout/vList5"/>
    <dgm:cxn modelId="{8D4881DE-8530-46EB-83C6-CC4A7AF5123B}" srcId="{579F1D68-F29D-4E5C-A701-42196EF07738}" destId="{688FF87D-C7BF-430D-A276-2592962FCABE}" srcOrd="0" destOrd="0" parTransId="{B37BEE47-DB85-4042-BB39-899E5BDECD36}" sibTransId="{C0CBDFE3-9F10-4EFB-8CA9-3BFFB94E70FF}"/>
    <dgm:cxn modelId="{A18AB737-7129-4147-A2BD-1A9F5DDEAB0E}" type="presOf" srcId="{722890A6-563C-41A5-ABCD-A531CEF7D8D0}" destId="{6E6C3B06-4E20-4931-8CF1-6C1522C0DC44}" srcOrd="0" destOrd="0" presId="urn:microsoft.com/office/officeart/2005/8/layout/vList5"/>
    <dgm:cxn modelId="{A2F322A5-53E7-494F-B32B-A7B73AC5ED4F}" srcId="{579F1D68-F29D-4E5C-A701-42196EF07738}" destId="{38FC5747-03EB-4385-9A07-96C14E53DE5A}" srcOrd="4" destOrd="0" parTransId="{80680D53-21F1-41D0-816C-BA0CCB05ED0C}" sibTransId="{875C42AD-69A7-4FBB-81B0-48A4A04577A6}"/>
    <dgm:cxn modelId="{A184EB14-D66C-451F-A7F2-EC4495A373AB}" type="presOf" srcId="{688FF87D-C7BF-430D-A276-2592962FCABE}" destId="{5DAB53F4-0F38-4A56-B19E-F76D8D0D8FA9}" srcOrd="0" destOrd="0" presId="urn:microsoft.com/office/officeart/2005/8/layout/vList5"/>
    <dgm:cxn modelId="{3DC546B3-7DA2-472C-8CB1-AA648BAA8656}" type="presOf" srcId="{44E5A667-89E5-4D56-8E4A-1DFF5985CB21}" destId="{4ABF4550-95B7-4DC0-B502-1C6FF503B397}" srcOrd="0" destOrd="2" presId="urn:microsoft.com/office/officeart/2005/8/layout/vList5"/>
    <dgm:cxn modelId="{53CD0F58-3C32-4ABC-9D84-4041D2672C19}" type="presOf" srcId="{38E1184F-503D-44E3-BF58-8DBD15568963}" destId="{2DA32674-03A1-44D2-9784-086788D170D1}" srcOrd="0" destOrd="0"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D7FD29BB-A65B-4A21-AA4A-CAB405B07096}" srcId="{579F1D68-F29D-4E5C-A701-42196EF07738}" destId="{6D127502-07E3-4AC2-A8CF-FE58CF54B9B8}" srcOrd="2" destOrd="0" parTransId="{3003E6AA-4172-429F-9D4B-3C43052231E1}" sibTransId="{F9A4F77B-ACB7-4BA6-9F5B-EFC62934F6F7}"/>
    <dgm:cxn modelId="{2BE114D6-1906-4F63-B4E4-BA92DE8580EB}" type="presOf" srcId="{1B9A254B-E877-4E6B-AED2-1C8EFF3BA369}" destId="{5DAB53F4-0F38-4A56-B19E-F76D8D0D8FA9}" srcOrd="0" destOrd="7" presId="urn:microsoft.com/office/officeart/2005/8/layout/vList5"/>
    <dgm:cxn modelId="{B73CDEF8-6CD8-4A71-AE98-16B4D3E819AA}" srcId="{579F1D68-F29D-4E5C-A701-42196EF07738}" destId="{1B9A254B-E877-4E6B-AED2-1C8EFF3BA369}" srcOrd="7" destOrd="0" parTransId="{C2D88A91-2942-479F-A4EC-8037058DE094}" sibTransId="{86EAD0CA-F74B-4539-BD8E-C5B6CFC6C4C1}"/>
    <dgm:cxn modelId="{8EBA1AD4-82B2-4D48-86BC-806A1E020C59}" type="presParOf" srcId="{6E6C3B06-4E20-4931-8CF1-6C1522C0DC44}" destId="{79703B63-DD68-4591-8015-645979EEB24A}" srcOrd="0" destOrd="0" presId="urn:microsoft.com/office/officeart/2005/8/layout/vList5"/>
    <dgm:cxn modelId="{3A4FBEA4-673F-450E-865C-1EB39759C53C}" type="presParOf" srcId="{79703B63-DD68-4591-8015-645979EEB24A}" destId="{2DA32674-03A1-44D2-9784-086788D170D1}" srcOrd="0" destOrd="0" presId="urn:microsoft.com/office/officeart/2005/8/layout/vList5"/>
    <dgm:cxn modelId="{645215A8-A808-4E66-9E7B-3C364CACB996}" type="presParOf" srcId="{79703B63-DD68-4591-8015-645979EEB24A}" destId="{4ABF4550-95B7-4DC0-B502-1C6FF503B397}" srcOrd="1" destOrd="0" presId="urn:microsoft.com/office/officeart/2005/8/layout/vList5"/>
    <dgm:cxn modelId="{7AC7E4DC-580C-4B33-AC30-210527F7D80B}" type="presParOf" srcId="{6E6C3B06-4E20-4931-8CF1-6C1522C0DC44}" destId="{D0F5E840-0A57-48B9-8766-643FA05DF03D}" srcOrd="1" destOrd="0" presId="urn:microsoft.com/office/officeart/2005/8/layout/vList5"/>
    <dgm:cxn modelId="{EA64A9CD-2143-4F89-BCA5-6A61C1E9A12C}" type="presParOf" srcId="{6E6C3B06-4E20-4931-8CF1-6C1522C0DC44}" destId="{5ACF51CB-00B1-4DE1-9CAC-DA374F4EB8A1}" srcOrd="2" destOrd="0" presId="urn:microsoft.com/office/officeart/2005/8/layout/vList5"/>
    <dgm:cxn modelId="{E5A02252-4413-4EB2-B5C0-E2BFD1E7D01C}" type="presParOf" srcId="{5ACF51CB-00B1-4DE1-9CAC-DA374F4EB8A1}" destId="{94354C91-2B7D-453F-8F5B-5146C7A4F1FD}" srcOrd="0" destOrd="0" presId="urn:microsoft.com/office/officeart/2005/8/layout/vList5"/>
    <dgm:cxn modelId="{1C70F34D-764B-43D5-BAC7-A7650ACDEF9E}"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24B1B-0D73-4BBA-AB01-F4ECD3906C29}">
      <dsp:nvSpPr>
        <dsp:cNvPr id="0" name=""/>
        <dsp:cNvSpPr/>
      </dsp:nvSpPr>
      <dsp:spPr>
        <a:xfrm>
          <a:off x="3120078" y="1494669"/>
          <a:ext cx="1899790" cy="1643395"/>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ΕΠΑΓΓΕΛΜΑΤΙΚΗ</a:t>
          </a:r>
          <a:r>
            <a:rPr lang="el-GR" sz="1100" kern="1200" baseline="0" dirty="0"/>
            <a:t> ΤΥΠΟΛΟΓΙΑ</a:t>
          </a:r>
          <a:endParaRPr lang="en-US" sz="1100" kern="1200" dirty="0"/>
        </a:p>
      </dsp:txBody>
      <dsp:txXfrm>
        <a:off x="3434900" y="1767003"/>
        <a:ext cx="1270146" cy="1098727"/>
      </dsp:txXfrm>
    </dsp:sp>
    <dsp:sp modelId="{46F2F412-7621-446D-A4F7-D87281227B32}">
      <dsp:nvSpPr>
        <dsp:cNvPr id="0" name=""/>
        <dsp:cNvSpPr/>
      </dsp:nvSpPr>
      <dsp:spPr>
        <a:xfrm>
          <a:off x="4309712" y="708416"/>
          <a:ext cx="716785" cy="6176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3BDA74-C327-457D-ABE6-3C59F678148F}">
      <dsp:nvSpPr>
        <dsp:cNvPr id="0" name=""/>
        <dsp:cNvSpPr/>
      </dsp:nvSpPr>
      <dsp:spPr>
        <a:xfrm>
          <a:off x="3295076" y="0"/>
          <a:ext cx="1556864" cy="1346870"/>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Πρακτικός (Μηχανικός, Ηλεκτρολόγος, Γυμναστής)</a:t>
          </a:r>
        </a:p>
        <a:p>
          <a:pPr lvl="0" algn="ctr" defTabSz="488950">
            <a:lnSpc>
              <a:spcPct val="90000"/>
            </a:lnSpc>
            <a:spcBef>
              <a:spcPct val="0"/>
            </a:spcBef>
            <a:spcAft>
              <a:spcPct val="35000"/>
            </a:spcAft>
          </a:pPr>
          <a:endParaRPr lang="en-US" sz="1100" kern="1200" dirty="0"/>
        </a:p>
      </dsp:txBody>
      <dsp:txXfrm>
        <a:off x="3553082" y="223205"/>
        <a:ext cx="1040852" cy="900460"/>
      </dsp:txXfrm>
    </dsp:sp>
    <dsp:sp modelId="{C2694F6E-4271-4116-A838-482929E17EE3}">
      <dsp:nvSpPr>
        <dsp:cNvPr id="0" name=""/>
        <dsp:cNvSpPr/>
      </dsp:nvSpPr>
      <dsp:spPr>
        <a:xfrm>
          <a:off x="5146256" y="1863009"/>
          <a:ext cx="716785" cy="6176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6DDE4-24EB-43E1-9440-C0064AA1466A}">
      <dsp:nvSpPr>
        <dsp:cNvPr id="0" name=""/>
        <dsp:cNvSpPr/>
      </dsp:nvSpPr>
      <dsp:spPr>
        <a:xfrm>
          <a:off x="4700608" y="828415"/>
          <a:ext cx="1556864" cy="1346870"/>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Ερευνητικός (Βιολόγος, Φυσικός, Γεωπόνος)</a:t>
          </a:r>
        </a:p>
      </dsp:txBody>
      <dsp:txXfrm>
        <a:off x="4958614" y="1051620"/>
        <a:ext cx="1040852" cy="900460"/>
      </dsp:txXfrm>
    </dsp:sp>
    <dsp:sp modelId="{81E15A0B-A2C4-4752-948B-C42D691067D2}">
      <dsp:nvSpPr>
        <dsp:cNvPr id="0" name=""/>
        <dsp:cNvSpPr/>
      </dsp:nvSpPr>
      <dsp:spPr>
        <a:xfrm>
          <a:off x="4565139" y="3166328"/>
          <a:ext cx="716785" cy="6176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11EBF-E476-41B5-8965-92CE3355C403}">
      <dsp:nvSpPr>
        <dsp:cNvPr id="0" name=""/>
        <dsp:cNvSpPr/>
      </dsp:nvSpPr>
      <dsp:spPr>
        <a:xfrm>
          <a:off x="4722902" y="2456985"/>
          <a:ext cx="1556864" cy="1346870"/>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Καλλιτεχνικός (Ζωγράφος, Ηθοποιός, Χορευτής)</a:t>
          </a:r>
        </a:p>
      </dsp:txBody>
      <dsp:txXfrm>
        <a:off x="4980908" y="2680190"/>
        <a:ext cx="1040852" cy="900460"/>
      </dsp:txXfrm>
    </dsp:sp>
    <dsp:sp modelId="{0938F87A-89D9-49B9-AB00-B8511E1345B8}">
      <dsp:nvSpPr>
        <dsp:cNvPr id="0" name=""/>
        <dsp:cNvSpPr/>
      </dsp:nvSpPr>
      <dsp:spPr>
        <a:xfrm>
          <a:off x="3123614" y="3301617"/>
          <a:ext cx="716785" cy="6176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911945-DE60-4828-9EC4-A1D3D8903DAB}">
      <dsp:nvSpPr>
        <dsp:cNvPr id="0" name=""/>
        <dsp:cNvSpPr/>
      </dsp:nvSpPr>
      <dsp:spPr>
        <a:xfrm>
          <a:off x="3295076" y="3286328"/>
          <a:ext cx="1556864" cy="1346870"/>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Κοινωνικός</a:t>
          </a:r>
          <a:endParaRPr lang="en-US" sz="1100" kern="1200" dirty="0"/>
        </a:p>
        <a:p>
          <a:pPr lvl="0" algn="ctr" defTabSz="488950">
            <a:lnSpc>
              <a:spcPct val="90000"/>
            </a:lnSpc>
            <a:spcBef>
              <a:spcPct val="0"/>
            </a:spcBef>
            <a:spcAft>
              <a:spcPct val="35000"/>
            </a:spcAft>
          </a:pPr>
          <a:r>
            <a:rPr lang="en-US" sz="1100" kern="1200" dirty="0"/>
            <a:t>(</a:t>
          </a:r>
          <a:r>
            <a:rPr lang="el-GR" sz="1100" kern="1200" dirty="0"/>
            <a:t>Ψυχολόγος, Κοινωνικός Λειτουργός, Εκπαιδευτικός)</a:t>
          </a:r>
          <a:endParaRPr lang="en-US" sz="1100" kern="1200" dirty="0"/>
        </a:p>
      </dsp:txBody>
      <dsp:txXfrm>
        <a:off x="3553082" y="3509533"/>
        <a:ext cx="1040852" cy="900460"/>
      </dsp:txXfrm>
    </dsp:sp>
    <dsp:sp modelId="{657BE5AB-1F7F-4222-958C-44A5FB243FB6}">
      <dsp:nvSpPr>
        <dsp:cNvPr id="0" name=""/>
        <dsp:cNvSpPr/>
      </dsp:nvSpPr>
      <dsp:spPr>
        <a:xfrm>
          <a:off x="2273370" y="2147487"/>
          <a:ext cx="716785" cy="6176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A2748-7ED9-4351-BCD7-7F49B52C356C}">
      <dsp:nvSpPr>
        <dsp:cNvPr id="0" name=""/>
        <dsp:cNvSpPr/>
      </dsp:nvSpPr>
      <dsp:spPr>
        <a:xfrm>
          <a:off x="1860622" y="2457912"/>
          <a:ext cx="1556864" cy="1346870"/>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Επιχειρηματικός</a:t>
          </a:r>
        </a:p>
        <a:p>
          <a:pPr lvl="0" algn="ctr" defTabSz="488950">
            <a:lnSpc>
              <a:spcPct val="90000"/>
            </a:lnSpc>
            <a:spcBef>
              <a:spcPct val="0"/>
            </a:spcBef>
            <a:spcAft>
              <a:spcPct val="35000"/>
            </a:spcAft>
          </a:pPr>
          <a:r>
            <a:rPr lang="el-GR" sz="1100" kern="1200" dirty="0"/>
            <a:t>(Διευθυντής Ανθρώπινου Δυναμικού, Επιχειρηματίας)</a:t>
          </a:r>
          <a:endParaRPr lang="en-US" sz="1100" kern="1200" dirty="0"/>
        </a:p>
      </dsp:txBody>
      <dsp:txXfrm>
        <a:off x="2118628" y="2681117"/>
        <a:ext cx="1040852" cy="900460"/>
      </dsp:txXfrm>
    </dsp:sp>
    <dsp:sp modelId="{69494730-69F0-4B59-8258-E5F2954288A0}">
      <dsp:nvSpPr>
        <dsp:cNvPr id="0" name=""/>
        <dsp:cNvSpPr/>
      </dsp:nvSpPr>
      <dsp:spPr>
        <a:xfrm>
          <a:off x="1860622" y="826562"/>
          <a:ext cx="1556864" cy="1346870"/>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Συμβατικός</a:t>
          </a:r>
          <a:r>
            <a:rPr lang="en-US" sz="1100" kern="1200" dirty="0"/>
            <a:t> (</a:t>
          </a:r>
          <a:r>
            <a:rPr lang="el-GR" sz="1100" kern="1200" dirty="0"/>
            <a:t>Λογιστής, Τραπεζικός Υπάλληλος</a:t>
          </a:r>
          <a:r>
            <a:rPr lang="en-US" sz="1100" kern="1200" dirty="0"/>
            <a:t>)</a:t>
          </a:r>
          <a:endParaRPr lang="el-GR" sz="1100" kern="1200" dirty="0"/>
        </a:p>
        <a:p>
          <a:pPr lvl="0" algn="ctr" defTabSz="488950">
            <a:lnSpc>
              <a:spcPct val="90000"/>
            </a:lnSpc>
            <a:spcBef>
              <a:spcPct val="0"/>
            </a:spcBef>
            <a:spcAft>
              <a:spcPct val="35000"/>
            </a:spcAft>
          </a:pPr>
          <a:endParaRPr lang="en-US" sz="1100" kern="1200" dirty="0"/>
        </a:p>
      </dsp:txBody>
      <dsp:txXfrm>
        <a:off x="2118628" y="1049767"/>
        <a:ext cx="1040852" cy="900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78C49-85F4-493F-94D6-B035AFB08FFE}">
      <dsp:nvSpPr>
        <dsp:cNvPr id="0" name=""/>
        <dsp:cNvSpPr/>
      </dsp:nvSpPr>
      <dsp:spPr>
        <a:xfrm>
          <a:off x="3260830" y="192224"/>
          <a:ext cx="3004217" cy="2617579"/>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Ομάδες Επαγγελμάτων</a:t>
          </a:r>
          <a:endParaRPr lang="en-US" sz="1800" kern="1200" dirty="0"/>
        </a:p>
      </dsp:txBody>
      <dsp:txXfrm>
        <a:off x="3835914" y="805379"/>
        <a:ext cx="1854049" cy="1345490"/>
      </dsp:txXfrm>
    </dsp:sp>
    <dsp:sp modelId="{E1E9F7BB-2AE8-40C2-99AC-AA2F93076D63}">
      <dsp:nvSpPr>
        <dsp:cNvPr id="0" name=""/>
        <dsp:cNvSpPr/>
      </dsp:nvSpPr>
      <dsp:spPr>
        <a:xfrm>
          <a:off x="4355985" y="2376257"/>
          <a:ext cx="3081670" cy="2737510"/>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Βαθμίδες Εκπαίδευσης και  Επαγγέλματα</a:t>
          </a:r>
          <a:endParaRPr lang="en-US" sz="1600" kern="1200" dirty="0"/>
        </a:p>
      </dsp:txBody>
      <dsp:txXfrm>
        <a:off x="5095189" y="3069599"/>
        <a:ext cx="1603262" cy="1350826"/>
      </dsp:txXfrm>
    </dsp:sp>
    <dsp:sp modelId="{2994BA2D-6EB7-4273-906C-ED70AC53C9D1}">
      <dsp:nvSpPr>
        <dsp:cNvPr id="0" name=""/>
        <dsp:cNvSpPr/>
      </dsp:nvSpPr>
      <dsp:spPr>
        <a:xfrm rot="20700000">
          <a:off x="1404612" y="2133278"/>
          <a:ext cx="2918384" cy="2617427"/>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 Αγορά Εργασίας – Προοπτικές Απασχόλησης</a:t>
          </a:r>
          <a:endParaRPr lang="en-US" sz="1600" kern="1200" dirty="0"/>
        </a:p>
      </dsp:txBody>
      <dsp:txXfrm rot="-20700000">
        <a:off x="2062549" y="2689506"/>
        <a:ext cx="1602508" cy="1504971"/>
      </dsp:txXfrm>
    </dsp:sp>
    <dsp:sp modelId="{F5A986F3-A19F-4862-B9A6-EEB3C549FF6C}">
      <dsp:nvSpPr>
        <dsp:cNvPr id="0" name=""/>
        <dsp:cNvSpPr/>
      </dsp:nvSpPr>
      <dsp:spPr>
        <a:xfrm>
          <a:off x="4587219" y="1920405"/>
          <a:ext cx="3833437" cy="3833437"/>
        </a:xfrm>
        <a:prstGeom prst="circularArrow">
          <a:avLst>
            <a:gd name="adj1" fmla="val 4687"/>
            <a:gd name="adj2" fmla="val 299029"/>
            <a:gd name="adj3" fmla="val 2539692"/>
            <a:gd name="adj4" fmla="val 1581149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A178D-FE15-4D1C-A00F-BDB7D4928671}">
      <dsp:nvSpPr>
        <dsp:cNvPr id="0" name=""/>
        <dsp:cNvSpPr/>
      </dsp:nvSpPr>
      <dsp:spPr>
        <a:xfrm>
          <a:off x="683564" y="1440148"/>
          <a:ext cx="2785232" cy="27852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9A3CD1-0665-4583-97B6-E4A7105A4A9A}">
      <dsp:nvSpPr>
        <dsp:cNvPr id="0" name=""/>
        <dsp:cNvSpPr/>
      </dsp:nvSpPr>
      <dsp:spPr>
        <a:xfrm>
          <a:off x="2787019" y="-95806"/>
          <a:ext cx="3003041" cy="300304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12B27-B1F8-4DF0-84B9-76ABBC00C620}">
      <dsp:nvSpPr>
        <dsp:cNvPr id="0" name=""/>
        <dsp:cNvSpPr/>
      </dsp:nvSpPr>
      <dsp:spPr>
        <a:xfrm>
          <a:off x="1882542" y="288024"/>
          <a:ext cx="5050911" cy="17541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7C4BE-3864-46D0-BECA-89A3F2852637}">
      <dsp:nvSpPr>
        <dsp:cNvPr id="0" name=""/>
        <dsp:cNvSpPr/>
      </dsp:nvSpPr>
      <dsp:spPr>
        <a:xfrm>
          <a:off x="3764214" y="4549735"/>
          <a:ext cx="978858" cy="626469"/>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054BD-A91C-47D7-B381-4D4C70B8386A}">
      <dsp:nvSpPr>
        <dsp:cNvPr id="0" name=""/>
        <dsp:cNvSpPr/>
      </dsp:nvSpPr>
      <dsp:spPr>
        <a:xfrm>
          <a:off x="1904383" y="5050911"/>
          <a:ext cx="4698522" cy="1174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l-GR" sz="2800" kern="1200" dirty="0">
              <a:solidFill>
                <a:srgbClr val="7030A0"/>
              </a:solidFill>
              <a:latin typeface="Times New Roman" panose="02020603050405020304" pitchFamily="18" charset="0"/>
              <a:cs typeface="Times New Roman" panose="02020603050405020304" pitchFamily="18" charset="0"/>
            </a:rPr>
            <a:t>Ενδεδειγμένη / Κατάλληλη Απόφαση</a:t>
          </a:r>
          <a:endParaRPr lang="en-GB" sz="2800" kern="1200" dirty="0">
            <a:solidFill>
              <a:srgbClr val="7030A0"/>
            </a:solidFill>
            <a:latin typeface="Times New Roman" panose="02020603050405020304" pitchFamily="18" charset="0"/>
            <a:cs typeface="Times New Roman" panose="02020603050405020304" pitchFamily="18" charset="0"/>
          </a:endParaRPr>
        </a:p>
      </dsp:txBody>
      <dsp:txXfrm>
        <a:off x="1904383" y="5050911"/>
        <a:ext cx="4698522" cy="1174630"/>
      </dsp:txXfrm>
    </dsp:sp>
    <dsp:sp modelId="{DC0DAD3F-021C-468A-8E27-3C1D171D2F4C}">
      <dsp:nvSpPr>
        <dsp:cNvPr id="0" name=""/>
        <dsp:cNvSpPr/>
      </dsp:nvSpPr>
      <dsp:spPr>
        <a:xfrm>
          <a:off x="3538742" y="2088238"/>
          <a:ext cx="1761945" cy="17619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l-GR" sz="3300" kern="1200" dirty="0"/>
            <a:t>Άτομο</a:t>
          </a:r>
          <a:endParaRPr lang="en-GB" sz="3300" kern="1200" dirty="0"/>
        </a:p>
      </dsp:txBody>
      <dsp:txXfrm>
        <a:off x="3796773" y="2346269"/>
        <a:ext cx="1245883" cy="1245883"/>
      </dsp:txXfrm>
    </dsp:sp>
    <dsp:sp modelId="{6611767F-508E-46D3-9EBE-F90451659222}">
      <dsp:nvSpPr>
        <dsp:cNvPr id="0" name=""/>
        <dsp:cNvSpPr/>
      </dsp:nvSpPr>
      <dsp:spPr>
        <a:xfrm>
          <a:off x="2098579" y="360038"/>
          <a:ext cx="2307849" cy="23078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a:t>Έγκυρη και Έγκαιρη Πληροφόρηση- Κοινωνία των Επαγγελμάτων  </a:t>
          </a:r>
          <a:endParaRPr lang="en-GB" sz="1600" b="1" kern="1200" dirty="0"/>
        </a:p>
      </dsp:txBody>
      <dsp:txXfrm>
        <a:off x="2436556" y="698015"/>
        <a:ext cx="1631895" cy="1631895"/>
      </dsp:txXfrm>
    </dsp:sp>
    <dsp:sp modelId="{8D1E6541-3DBC-463E-B494-817AD515DD82}">
      <dsp:nvSpPr>
        <dsp:cNvPr id="0" name=""/>
        <dsp:cNvSpPr/>
      </dsp:nvSpPr>
      <dsp:spPr>
        <a:xfrm>
          <a:off x="1522487" y="72000"/>
          <a:ext cx="5481609" cy="438528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19/12/2022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12/19/2022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Tree>
    <p:extLst>
      <p:ext uri="{BB962C8B-B14F-4D97-AF65-F5344CB8AC3E}">
        <p14:creationId xmlns:p14="http://schemas.microsoft.com/office/powerpoint/2010/main" val="11450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40</a:t>
            </a:fld>
            <a:endParaRPr lang="en-US"/>
          </a:p>
        </p:txBody>
      </p:sp>
    </p:spTree>
    <p:extLst>
      <p:ext uri="{BB962C8B-B14F-4D97-AF65-F5344CB8AC3E}">
        <p14:creationId xmlns:p14="http://schemas.microsoft.com/office/powerpoint/2010/main" val="93309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41</a:t>
            </a:fld>
            <a:endParaRPr lang="en-US"/>
          </a:p>
        </p:txBody>
      </p:sp>
    </p:spTree>
    <p:extLst>
      <p:ext uri="{BB962C8B-B14F-4D97-AF65-F5344CB8AC3E}">
        <p14:creationId xmlns:p14="http://schemas.microsoft.com/office/powerpoint/2010/main" val="290394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45</a:t>
            </a:fld>
            <a:endParaRPr lang="en-US"/>
          </a:p>
        </p:txBody>
      </p:sp>
    </p:spTree>
    <p:extLst>
      <p:ext uri="{BB962C8B-B14F-4D97-AF65-F5344CB8AC3E}">
        <p14:creationId xmlns:p14="http://schemas.microsoft.com/office/powerpoint/2010/main" val="126340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47</a:t>
            </a:fld>
            <a:endParaRPr lang="en-US"/>
          </a:p>
        </p:txBody>
      </p:sp>
    </p:spTree>
    <p:extLst>
      <p:ext uri="{BB962C8B-B14F-4D97-AF65-F5344CB8AC3E}">
        <p14:creationId xmlns:p14="http://schemas.microsoft.com/office/powerpoint/2010/main" val="264760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53</a:t>
            </a:fld>
            <a:endParaRPr lang="en-US"/>
          </a:p>
        </p:txBody>
      </p:sp>
    </p:spTree>
    <p:extLst>
      <p:ext uri="{BB962C8B-B14F-4D97-AF65-F5344CB8AC3E}">
        <p14:creationId xmlns:p14="http://schemas.microsoft.com/office/powerpoint/2010/main" val="56942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59</a:t>
            </a:fld>
            <a:endParaRPr lang="en-US"/>
          </a:p>
        </p:txBody>
      </p:sp>
    </p:spTree>
    <p:extLst>
      <p:ext uri="{BB962C8B-B14F-4D97-AF65-F5344CB8AC3E}">
        <p14:creationId xmlns:p14="http://schemas.microsoft.com/office/powerpoint/2010/main" val="24781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F740577-C958-4DBF-A11B-4A72B6C14AEC}" type="slidenum">
              <a:rPr lang="en-GB" smtClean="0"/>
              <a:pPr/>
              <a:t>60</a:t>
            </a:fld>
            <a:endParaRPr lang="en-GB"/>
          </a:p>
        </p:txBody>
      </p:sp>
      <p:sp>
        <p:nvSpPr>
          <p:cNvPr id="100355" name="Rectangle 2"/>
          <p:cNvSpPr>
            <a:spLocks noGrp="1" noRot="1" noChangeAspect="1" noChangeArrowheads="1" noTextEdit="1"/>
          </p:cNvSpPr>
          <p:nvPr>
            <p:ph type="sldImg"/>
          </p:nvPr>
        </p:nvSpPr>
        <p:spPr>
          <a:xfrm>
            <a:off x="50800" y="730250"/>
            <a:ext cx="6788150" cy="3819525"/>
          </a:xfrm>
          <a:solidFill>
            <a:srgbClr val="FFFFFF"/>
          </a:solidFill>
          <a:ln/>
        </p:spPr>
      </p:sp>
      <p:sp>
        <p:nvSpPr>
          <p:cNvPr id="100356" name="Rectangle 3"/>
          <p:cNvSpPr>
            <a:spLocks noGrp="1" noChangeArrowheads="1"/>
          </p:cNvSpPr>
          <p:nvPr>
            <p:ph type="body" idx="1"/>
          </p:nvPr>
        </p:nvSpPr>
        <p:spPr>
          <a:xfrm>
            <a:off x="909065" y="4793676"/>
            <a:ext cx="5071621" cy="4466676"/>
          </a:xfrm>
          <a:solidFill>
            <a:srgbClr val="FFFFFF"/>
          </a:solidFill>
          <a:ln>
            <a:solidFill>
              <a:srgbClr val="000000"/>
            </a:solidFill>
          </a:ln>
        </p:spPr>
        <p:txBody>
          <a:bodyPr/>
          <a:lstStyle/>
          <a:p>
            <a:pPr eaLnBrk="1" hangingPunct="1"/>
            <a:endParaRPr lang="el-GR"/>
          </a:p>
        </p:txBody>
      </p:sp>
    </p:spTree>
    <p:extLst>
      <p:ext uri="{BB962C8B-B14F-4D97-AF65-F5344CB8AC3E}">
        <p14:creationId xmlns:p14="http://schemas.microsoft.com/office/powerpoint/2010/main" val="332909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63</a:t>
            </a:fld>
            <a:endParaRPr lang="en-US"/>
          </a:p>
        </p:txBody>
      </p:sp>
    </p:spTree>
    <p:extLst>
      <p:ext uri="{BB962C8B-B14F-4D97-AF65-F5344CB8AC3E}">
        <p14:creationId xmlns:p14="http://schemas.microsoft.com/office/powerpoint/2010/main" val="263763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64</a:t>
            </a:fld>
            <a:endParaRPr lang="en-US"/>
          </a:p>
        </p:txBody>
      </p:sp>
    </p:spTree>
    <p:extLst>
      <p:ext uri="{BB962C8B-B14F-4D97-AF65-F5344CB8AC3E}">
        <p14:creationId xmlns:p14="http://schemas.microsoft.com/office/powerpoint/2010/main" val="51838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65</a:t>
            </a:fld>
            <a:endParaRPr lang="en-US"/>
          </a:p>
        </p:txBody>
      </p:sp>
    </p:spTree>
    <p:extLst>
      <p:ext uri="{BB962C8B-B14F-4D97-AF65-F5344CB8AC3E}">
        <p14:creationId xmlns:p14="http://schemas.microsoft.com/office/powerpoint/2010/main" val="328042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E452A-5B01-4DB1-A26D-28CDC76D42E3}" type="slidenum">
              <a:rPr lang="en-GB" smtClean="0"/>
              <a:pPr/>
              <a:t>11</a:t>
            </a:fld>
            <a:endParaRPr lang="en-GB"/>
          </a:p>
        </p:txBody>
      </p:sp>
    </p:spTree>
    <p:extLst>
      <p:ext uri="{BB962C8B-B14F-4D97-AF65-F5344CB8AC3E}">
        <p14:creationId xmlns:p14="http://schemas.microsoft.com/office/powerpoint/2010/main" val="739826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66</a:t>
            </a:fld>
            <a:endParaRPr lang="en-US"/>
          </a:p>
        </p:txBody>
      </p:sp>
    </p:spTree>
    <p:extLst>
      <p:ext uri="{BB962C8B-B14F-4D97-AF65-F5344CB8AC3E}">
        <p14:creationId xmlns:p14="http://schemas.microsoft.com/office/powerpoint/2010/main" val="3111145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E452A-5B01-4DB1-A26D-28CDC76D42E3}" type="slidenum">
              <a:rPr lang="en-GB" smtClean="0"/>
              <a:pPr/>
              <a:t>69</a:t>
            </a:fld>
            <a:endParaRPr lang="en-GB"/>
          </a:p>
        </p:txBody>
      </p:sp>
    </p:spTree>
    <p:extLst>
      <p:ext uri="{BB962C8B-B14F-4D97-AF65-F5344CB8AC3E}">
        <p14:creationId xmlns:p14="http://schemas.microsoft.com/office/powerpoint/2010/main" val="423660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E452A-5B01-4DB1-A26D-28CDC76D42E3}" type="slidenum">
              <a:rPr lang="en-GB" smtClean="0"/>
              <a:pPr/>
              <a:t>70</a:t>
            </a:fld>
            <a:endParaRPr lang="en-GB"/>
          </a:p>
        </p:txBody>
      </p:sp>
    </p:spTree>
    <p:extLst>
      <p:ext uri="{BB962C8B-B14F-4D97-AF65-F5344CB8AC3E}">
        <p14:creationId xmlns:p14="http://schemas.microsoft.com/office/powerpoint/2010/main" val="3036885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E452A-5B01-4DB1-A26D-28CDC76D42E3}" type="slidenum">
              <a:rPr lang="en-GB" smtClean="0"/>
              <a:pPr/>
              <a:t>75</a:t>
            </a:fld>
            <a:endParaRPr lang="en-GB"/>
          </a:p>
        </p:txBody>
      </p:sp>
    </p:spTree>
    <p:extLst>
      <p:ext uri="{BB962C8B-B14F-4D97-AF65-F5344CB8AC3E}">
        <p14:creationId xmlns:p14="http://schemas.microsoft.com/office/powerpoint/2010/main" val="1556795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81</a:t>
            </a:fld>
            <a:endParaRPr lang="en-US"/>
          </a:p>
        </p:txBody>
      </p:sp>
    </p:spTree>
    <p:extLst>
      <p:ext uri="{BB962C8B-B14F-4D97-AF65-F5344CB8AC3E}">
        <p14:creationId xmlns:p14="http://schemas.microsoft.com/office/powerpoint/2010/main" val="722827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84</a:t>
            </a:fld>
            <a:endParaRPr lang="en-US"/>
          </a:p>
        </p:txBody>
      </p:sp>
    </p:spTree>
    <p:extLst>
      <p:ext uri="{BB962C8B-B14F-4D97-AF65-F5344CB8AC3E}">
        <p14:creationId xmlns:p14="http://schemas.microsoft.com/office/powerpoint/2010/main" val="218450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16</a:t>
            </a:fld>
            <a:endParaRPr lang="en-US"/>
          </a:p>
        </p:txBody>
      </p:sp>
    </p:spTree>
    <p:extLst>
      <p:ext uri="{BB962C8B-B14F-4D97-AF65-F5344CB8AC3E}">
        <p14:creationId xmlns:p14="http://schemas.microsoft.com/office/powerpoint/2010/main" val="239627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26</a:t>
            </a:fld>
            <a:endParaRPr lang="en-US"/>
          </a:p>
        </p:txBody>
      </p:sp>
    </p:spTree>
    <p:extLst>
      <p:ext uri="{BB962C8B-B14F-4D97-AF65-F5344CB8AC3E}">
        <p14:creationId xmlns:p14="http://schemas.microsoft.com/office/powerpoint/2010/main" val="256106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27</a:t>
            </a:fld>
            <a:endParaRPr lang="en-US"/>
          </a:p>
        </p:txBody>
      </p:sp>
    </p:spTree>
    <p:extLst>
      <p:ext uri="{BB962C8B-B14F-4D97-AF65-F5344CB8AC3E}">
        <p14:creationId xmlns:p14="http://schemas.microsoft.com/office/powerpoint/2010/main" val="183039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28</a:t>
            </a:fld>
            <a:endParaRPr lang="en-US"/>
          </a:p>
        </p:txBody>
      </p:sp>
    </p:spTree>
    <p:extLst>
      <p:ext uri="{BB962C8B-B14F-4D97-AF65-F5344CB8AC3E}">
        <p14:creationId xmlns:p14="http://schemas.microsoft.com/office/powerpoint/2010/main" val="367567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33</a:t>
            </a:fld>
            <a:endParaRPr lang="en-US"/>
          </a:p>
        </p:txBody>
      </p:sp>
    </p:spTree>
    <p:extLst>
      <p:ext uri="{BB962C8B-B14F-4D97-AF65-F5344CB8AC3E}">
        <p14:creationId xmlns:p14="http://schemas.microsoft.com/office/powerpoint/2010/main" val="192035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34</a:t>
            </a:fld>
            <a:endParaRPr lang="en-US"/>
          </a:p>
        </p:txBody>
      </p:sp>
    </p:spTree>
    <p:extLst>
      <p:ext uri="{BB962C8B-B14F-4D97-AF65-F5344CB8AC3E}">
        <p14:creationId xmlns:p14="http://schemas.microsoft.com/office/powerpoint/2010/main" val="327141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35</a:t>
            </a:fld>
            <a:endParaRPr lang="en-US"/>
          </a:p>
        </p:txBody>
      </p:sp>
    </p:spTree>
    <p:extLst>
      <p:ext uri="{BB962C8B-B14F-4D97-AF65-F5344CB8AC3E}">
        <p14:creationId xmlns:p14="http://schemas.microsoft.com/office/powerpoint/2010/main" val="210418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F97F15C-6173-4863-8E0B-8F06EA06A4B0}" type="datetime1">
              <a:rPr lang="en-GB" smtClean="0"/>
              <a:t>19/12/2022</a:t>
            </a:fld>
            <a:endParaRPr lang="en-GB"/>
          </a:p>
        </p:txBody>
      </p:sp>
      <p:sp>
        <p:nvSpPr>
          <p:cNvPr id="5" name="Footer Placeholder 4"/>
          <p:cNvSpPr>
            <a:spLocks noGrp="1"/>
          </p:cNvSpPr>
          <p:nvPr>
            <p:ph type="ftr" sz="quarter" idx="11"/>
          </p:nvPr>
        </p:nvSpPr>
        <p:spPr>
          <a:xfrm>
            <a:off x="1876424" y="5410201"/>
            <a:ext cx="5124886" cy="365125"/>
          </a:xfrm>
        </p:spPr>
        <p:txBody>
          <a:bodyPr/>
          <a:lstStyle/>
          <a:p>
            <a:r>
              <a:rPr lang="el-GR" smtClean="0"/>
              <a:t>ΥΣΕΑ, ΝΟΕΜΒΡΙΟΣ 2022</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7B4F36-812C-4EFE-BEE9-7B65112F662A}" type="datetime1">
              <a:rPr lang="en-GB" smtClean="0"/>
              <a:t>19/12/2022</a:t>
            </a:fld>
            <a:endParaRPr lang="en-GB"/>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5876F7-8902-4D66-A377-5FE9B980CCB3}" type="datetime1">
              <a:rPr lang="en-GB" smtClean="0"/>
              <a:t>19/12/2022</a:t>
            </a:fld>
            <a:endParaRPr lang="en-GB"/>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9" name="Picture 8" descr="A picture containing food&#10;&#10;Description automatically generated">
            <a:extLst>
              <a:ext uri="{FF2B5EF4-FFF2-40B4-BE49-F238E27FC236}">
                <a16:creationId xmlns:a16="http://schemas.microsoft.com/office/drawing/2014/main" xmlns="" id="{46BF1FF2-72F4-420E-94D1-D70070DD71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DB5AF3-40D1-4C50-9A45-0AE0FCB83F69}" type="datetime1">
              <a:rPr lang="en-GB" smtClean="0"/>
              <a:t>19/12/2022</a:t>
            </a:fld>
            <a:endParaRPr lang="en-GB"/>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pic>
        <p:nvPicPr>
          <p:cNvPr id="10" name="Picture 9" descr="A picture containing food&#10;&#10;Description automatically generated">
            <a:extLst>
              <a:ext uri="{FF2B5EF4-FFF2-40B4-BE49-F238E27FC236}">
                <a16:creationId xmlns:a16="http://schemas.microsoft.com/office/drawing/2014/main" xmlns="" id="{033C797A-7ACA-42EC-91D2-8447992062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734B34-F6F9-4091-9403-EB0706D698FE}" type="datetime1">
              <a:rPr lang="en-GB" smtClean="0"/>
              <a:t>19/12/2022</a:t>
            </a:fld>
            <a:endParaRPr lang="en-GB"/>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xmlns="" id="{2AEA2076-CD0A-4DE4-A072-25C067697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DF92DCD-2614-4EF8-8702-EE06A9D5BF43}" type="datetime1">
              <a:rPr lang="en-GB" smtClean="0"/>
              <a:t>19/12/2022</a:t>
            </a:fld>
            <a:endParaRPr lang="en-GB"/>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pic>
        <p:nvPicPr>
          <p:cNvPr id="13" name="Picture 12" descr="A picture containing food&#10;&#10;Description automatically generated">
            <a:extLst>
              <a:ext uri="{FF2B5EF4-FFF2-40B4-BE49-F238E27FC236}">
                <a16:creationId xmlns:a16="http://schemas.microsoft.com/office/drawing/2014/main" xmlns="" id="{17336939-1607-477C-B981-7E7583CF1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CB4FBC7-6955-4955-B87E-CC29F0068BD0}" type="datetime1">
              <a:rPr lang="en-GB" smtClean="0"/>
              <a:t>19/12/2022</a:t>
            </a:fld>
            <a:endParaRPr lang="en-GB"/>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pic>
        <p:nvPicPr>
          <p:cNvPr id="15" name="Picture 14" descr="A picture containing food&#10;&#10;Description automatically generated">
            <a:extLst>
              <a:ext uri="{FF2B5EF4-FFF2-40B4-BE49-F238E27FC236}">
                <a16:creationId xmlns:a16="http://schemas.microsoft.com/office/drawing/2014/main" xmlns="" id="{A1E97855-491D-4DD6-94A6-DBB6FB077A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CAEF7-59F1-45B4-A4B2-7F638EB57464}" type="datetime1">
              <a:rPr lang="en-GB" smtClean="0"/>
              <a:t>19/12/2022</a:t>
            </a:fld>
            <a:endParaRPr lang="en-GB"/>
          </a:p>
        </p:txBody>
      </p:sp>
      <p:sp>
        <p:nvSpPr>
          <p:cNvPr id="5" name="Footer Placeholder 4"/>
          <p:cNvSpPr>
            <a:spLocks noGrp="1"/>
          </p:cNvSpPr>
          <p:nvPr>
            <p:ph type="ftr" sz="quarter" idx="11"/>
          </p:nvPr>
        </p:nvSpPr>
        <p:spPr/>
        <p:txBody>
          <a:bodyPr/>
          <a:lstStyle/>
          <a:p>
            <a:r>
              <a:rPr lang="el-GR" smtClean="0"/>
              <a:t>ΥΣΕΑ, ΝΟΕΜΒΡΙΟΣ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pic>
        <p:nvPicPr>
          <p:cNvPr id="7" name="Picture 6" descr="A picture containing food&#10;&#10;Description automatically generated">
            <a:extLst>
              <a:ext uri="{FF2B5EF4-FFF2-40B4-BE49-F238E27FC236}">
                <a16:creationId xmlns:a16="http://schemas.microsoft.com/office/drawing/2014/main" xmlns="" id="{5B2C66E3-9F64-4DE4-99D4-ED67FE5F4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6F747-4BDF-4136-8947-85C0BC309CB4}" type="datetime1">
              <a:rPr lang="en-GB" smtClean="0"/>
              <a:t>19/12/2022</a:t>
            </a:fld>
            <a:endParaRPr lang="en-GB"/>
          </a:p>
        </p:txBody>
      </p:sp>
      <p:sp>
        <p:nvSpPr>
          <p:cNvPr id="5" name="Footer Placeholder 4"/>
          <p:cNvSpPr>
            <a:spLocks noGrp="1"/>
          </p:cNvSpPr>
          <p:nvPr>
            <p:ph type="ftr" sz="quarter" idx="11"/>
          </p:nvPr>
        </p:nvSpPr>
        <p:spPr/>
        <p:txBody>
          <a:bodyPr/>
          <a:lstStyle/>
          <a:p>
            <a:r>
              <a:rPr lang="el-GR" smtClean="0"/>
              <a:t>ΥΣΕΑ, ΝΟΕΜΒΡΙΟΣ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pic>
        <p:nvPicPr>
          <p:cNvPr id="7" name="Picture 6" descr="A picture containing food&#10;&#10;Description automatically generated">
            <a:extLst>
              <a:ext uri="{FF2B5EF4-FFF2-40B4-BE49-F238E27FC236}">
                <a16:creationId xmlns:a16="http://schemas.microsoft.com/office/drawing/2014/main" xmlns="" id="{AD09B7CE-2545-4583-BF66-89DFB5C6EE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4075136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09600" y="1481138"/>
            <a:ext cx="10972800" cy="4525962"/>
          </a:xfrm>
        </p:spPr>
        <p:txBody>
          <a:bodyPr/>
          <a:lstStyle/>
          <a:p>
            <a:endParaRPr lang="el-GR"/>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D557DDAE-B611-4AC9-A9B3-A9C4CC051817}" type="datetime1">
              <a:rPr lang="en-GB" smtClean="0"/>
              <a:t>19/12/2022</a:t>
            </a:fld>
            <a:endParaRPr lang="el-GR"/>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r>
              <a:rPr lang="el-GR" smtClean="0"/>
              <a:t>ΥΣΕΑ, ΝΟΕΜΒΡΙΟΣ 2022</a:t>
            </a:r>
            <a:endParaRPr lang="el-GR"/>
          </a:p>
        </p:txBody>
      </p:sp>
      <p:sp>
        <p:nvSpPr>
          <p:cNvPr id="6" name="Slide Number Placeholder 5"/>
          <p:cNvSpPr>
            <a:spLocks noGrp="1"/>
          </p:cNvSpPr>
          <p:nvPr>
            <p:ph type="sldNum" sz="quarter" idx="12"/>
          </p:nvPr>
        </p:nvSpPr>
        <p:spPr>
          <a:xfrm>
            <a:off x="11529484" y="6408739"/>
            <a:ext cx="488949" cy="365125"/>
          </a:xfrm>
        </p:spPr>
        <p:txBody>
          <a:bodyPr/>
          <a:lstStyle>
            <a:lvl1pPr>
              <a:defRPr/>
            </a:lvl1pPr>
          </a:lstStyle>
          <a:p>
            <a:pPr>
              <a:defRPr/>
            </a:pPr>
            <a:fld id="{88EE6B02-8AE9-4411-9757-54114E439C77}" type="slidenum">
              <a:rPr lang="el-GR"/>
              <a:pPr>
                <a:defRPr/>
              </a:pPr>
              <a:t>‹#›</a:t>
            </a:fld>
            <a:endParaRPr lang="el-GR"/>
          </a:p>
        </p:txBody>
      </p:sp>
    </p:spTree>
    <p:extLst>
      <p:ext uri="{BB962C8B-B14F-4D97-AF65-F5344CB8AC3E}">
        <p14:creationId xmlns:p14="http://schemas.microsoft.com/office/powerpoint/2010/main" val="336661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C0859-D334-4BC8-AC38-5943C8E82893}" type="datetime1">
              <a:rPr lang="en-GB" smtClean="0"/>
              <a:t>19/12/2022</a:t>
            </a:fld>
            <a:endParaRPr lang="en-GB"/>
          </a:p>
        </p:txBody>
      </p:sp>
      <p:sp>
        <p:nvSpPr>
          <p:cNvPr id="5" name="Footer Placeholder 4"/>
          <p:cNvSpPr>
            <a:spLocks noGrp="1"/>
          </p:cNvSpPr>
          <p:nvPr>
            <p:ph type="ftr" sz="quarter" idx="11"/>
          </p:nvPr>
        </p:nvSpPr>
        <p:spPr/>
        <p:txBody>
          <a:bodyPr/>
          <a:lstStyle/>
          <a:p>
            <a:r>
              <a:rPr lang="el-GR" smtClean="0"/>
              <a:t>ΥΣΕΑ, ΝΟΕΜΒΡΙΟΣ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8EADD0-1195-4F89-B2C7-7E06E6CA5FAD}" type="datetime1">
              <a:rPr lang="en-GB" smtClean="0"/>
              <a:t>19/12/2022</a:t>
            </a:fld>
            <a:endParaRPr lang="en-GB"/>
          </a:p>
        </p:txBody>
      </p:sp>
      <p:sp>
        <p:nvSpPr>
          <p:cNvPr id="5" name="Footer Placeholder 4"/>
          <p:cNvSpPr>
            <a:spLocks noGrp="1"/>
          </p:cNvSpPr>
          <p:nvPr>
            <p:ph type="ftr" sz="quarter" idx="11"/>
          </p:nvPr>
        </p:nvSpPr>
        <p:spPr/>
        <p:txBody>
          <a:bodyPr/>
          <a:lstStyle/>
          <a:p>
            <a:r>
              <a:rPr lang="el-GR" smtClean="0"/>
              <a:t>ΥΣΕΑ, ΝΟΕΜΒΡΙΟΣ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44291B-7380-46CB-93F4-FFB0432B60A7}" type="datetime1">
              <a:rPr lang="en-GB" smtClean="0"/>
              <a:t>19/12/2022</a:t>
            </a:fld>
            <a:endParaRPr lang="en-GB"/>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3C30D-9500-4C48-92FA-13806D04D146}" type="datetime1">
              <a:rPr lang="en-GB" smtClean="0"/>
              <a:t>19/12/2022</a:t>
            </a:fld>
            <a:endParaRPr lang="en-GB"/>
          </a:p>
        </p:txBody>
      </p:sp>
      <p:sp>
        <p:nvSpPr>
          <p:cNvPr id="8" name="Footer Placeholder 7"/>
          <p:cNvSpPr>
            <a:spLocks noGrp="1"/>
          </p:cNvSpPr>
          <p:nvPr>
            <p:ph type="ftr" sz="quarter" idx="11"/>
          </p:nvPr>
        </p:nvSpPr>
        <p:spPr/>
        <p:txBody>
          <a:bodyPr/>
          <a:lstStyle/>
          <a:p>
            <a:r>
              <a:rPr lang="el-GR" smtClean="0"/>
              <a:t>ΥΣΕΑ, ΝΟΕΜΒΡΙΟΣ 2022</a:t>
            </a:r>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4203A0-E88E-4B87-B552-AA6BC98AEEAF}" type="datetime1">
              <a:rPr lang="en-GB" smtClean="0"/>
              <a:t>19/12/2022</a:t>
            </a:fld>
            <a:endParaRPr lang="en-GB"/>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64D49-3E7F-4A57-BB1B-CA16F487492A}" type="datetime1">
              <a:rPr lang="en-GB" smtClean="0"/>
              <a:t>19/12/2022</a:t>
            </a:fld>
            <a:endParaRPr lang="en-GB"/>
          </a:p>
        </p:txBody>
      </p:sp>
      <p:sp>
        <p:nvSpPr>
          <p:cNvPr id="3" name="Footer Placeholder 2"/>
          <p:cNvSpPr>
            <a:spLocks noGrp="1"/>
          </p:cNvSpPr>
          <p:nvPr>
            <p:ph type="ftr" sz="quarter" idx="11"/>
          </p:nvPr>
        </p:nvSpPr>
        <p:spPr/>
        <p:txBody>
          <a:bodyPr/>
          <a:lstStyle/>
          <a:p>
            <a:r>
              <a:rPr lang="el-GR" smtClean="0"/>
              <a:t>ΥΣΕΑ, ΝΟΕΜΒΡΙΟΣ 2022</a:t>
            </a:r>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240597-F352-4302-80B9-F5E6367C3F65}" type="datetime1">
              <a:rPr lang="en-GB" smtClean="0"/>
              <a:t>19/12/2022</a:t>
            </a:fld>
            <a:endParaRPr lang="en-GB"/>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xmlns="" id="{FC598C0E-286B-4E56-8872-2149E5D826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C4C0A8-C954-45BA-8896-CEB8ADF8E421}" type="datetime1">
              <a:rPr lang="en-GB" smtClean="0"/>
              <a:t>19/12/2022</a:t>
            </a:fld>
            <a:endParaRPr lang="en-GB"/>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xmlns="" id="{0D75E3B8-1EFF-44BE-A049-15224A7F12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extLst>
              <a:ext uri="{BEBA8EAE-BF5A-486C-A8C5-ECC9F3942E4B}">
                <a14:imgProps xmlns:a14="http://schemas.microsoft.com/office/drawing/2010/main">
                  <a14:imgLayer r:embed="rId21">
                    <a14:imgEffect>
                      <a14:colorTemperature colorTemp="15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FE325E-1AC6-4F36-A8F2-B0AA17B4577A}" type="datetime1">
              <a:rPr lang="en-GB" smtClean="0"/>
              <a:t>19/12/2022</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l-GR" smtClean="0"/>
              <a:t>ΥΣΕΑ, ΝΟΕΜΒΡΙΟΣ 2022</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archeia.moec.gov.cy/mc/49/plaisia_prosvasis_2022.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oec.gov.cy/ysea/spoudes_exoteriko.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www.cut.ac.cy/" TargetMode="External"/><Relationship Id="rId3" Type="http://schemas.openxmlformats.org/officeDocument/2006/relationships/hyperlink" Target="http://www.minedu.gov.gr/" TargetMode="External"/><Relationship Id="rId7" Type="http://schemas.openxmlformats.org/officeDocument/2006/relationships/hyperlink" Target="https://www.ucy.ac.cy/" TargetMode="External"/><Relationship Id="rId2" Type="http://schemas.openxmlformats.org/officeDocument/2006/relationships/hyperlink" Target="http://www.moec.gov.cy/" TargetMode="External"/><Relationship Id="rId1" Type="http://schemas.openxmlformats.org/officeDocument/2006/relationships/slideLayout" Target="../slideLayouts/slideLayout2.xml"/><Relationship Id="rId6" Type="http://schemas.openxmlformats.org/officeDocument/2006/relationships/hyperlink" Target="https://panexams.moec.gov.cy/index.php/el/" TargetMode="External"/><Relationship Id="rId5" Type="http://schemas.openxmlformats.org/officeDocument/2006/relationships/hyperlink" Target="https://www.dipae.ac.cy/index.php/el/" TargetMode="External"/><Relationship Id="rId10" Type="http://schemas.openxmlformats.org/officeDocument/2006/relationships/hyperlink" Target="https://www.anad.org.cy/" TargetMode="External"/><Relationship Id="rId4" Type="http://schemas.openxmlformats.org/officeDocument/2006/relationships/hyperlink" Target="https://www.highereducation.ac.cy/index.php/el/" TargetMode="External"/><Relationship Id="rId9" Type="http://schemas.openxmlformats.org/officeDocument/2006/relationships/hyperlink" Target="http://www.moec.gov.cy/ysea/gr_cy_aaei_links.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mieek.ac.cy/index.php/el/" TargetMode="External"/><Relationship Id="rId7" Type="http://schemas.openxmlformats.org/officeDocument/2006/relationships/hyperlink" Target="https://www.culture.gov.gr/el/service/SitePages/view.aspx?iID=2619" TargetMode="External"/><Relationship Id="rId2" Type="http://schemas.openxmlformats.org/officeDocument/2006/relationships/hyperlink" Target="https://www.police.gov.cy/police/police.nsf/policeacademy_gr/policeacademy_gr?opendocument" TargetMode="External"/><Relationship Id="rId1" Type="http://schemas.openxmlformats.org/officeDocument/2006/relationships/slideLayout" Target="../slideLayouts/slideLayout2.xml"/><Relationship Id="rId6" Type="http://schemas.openxmlformats.org/officeDocument/2006/relationships/hyperlink" Target="http://www.moec.gov.cy/ypexams/exams/anotates-sholes-kalon-tehnon.html" TargetMode="External"/><Relationship Id="rId5" Type="http://schemas.openxmlformats.org/officeDocument/2006/relationships/hyperlink" Target="https://jtest8.schools.ac.cy/index.php/el/scholi-xenagon" TargetMode="External"/><Relationship Id="rId4" Type="http://schemas.openxmlformats.org/officeDocument/2006/relationships/hyperlink" Target="http://www.moa.gov.cy/moa/fc/Forestry.nsf/index_gr/index_gr?OpenDocument"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moec.gov.cy/ysea/cy_links_syndesmoi.html" TargetMode="External"/><Relationship Id="rId3" Type="http://schemas.openxmlformats.org/officeDocument/2006/relationships/hyperlink" Target="https://www.culture.gov.gr/el/service/SitePages/view.aspx?iID=2619" TargetMode="External"/><Relationship Id="rId7" Type="http://schemas.openxmlformats.org/officeDocument/2006/relationships/hyperlink" Target="http://www.moec.gov.cy/ysea/cy_links.html" TargetMode="External"/><Relationship Id="rId2" Type="http://schemas.openxmlformats.org/officeDocument/2006/relationships/hyperlink" Target="https://www.highereducation.ac.cy/index.php/el/iste-dramatiki-vladimiros-kyriakidis-el" TargetMode="External"/><Relationship Id="rId1" Type="http://schemas.openxmlformats.org/officeDocument/2006/relationships/slideLayout" Target="../slideLayouts/slideLayout2.xml"/><Relationship Id="rId6" Type="http://schemas.openxmlformats.org/officeDocument/2006/relationships/hyperlink" Target="http://www.moec.gov.cy/ysea/spoudes_exoteriko.html" TargetMode="External"/><Relationship Id="rId5" Type="http://schemas.openxmlformats.org/officeDocument/2006/relationships/hyperlink" Target="https://www.eoppep.gr/index.php/el/structure-and-program-certification/2-uncategorised/216-2013-02-01-13-48-35" TargetMode="External"/><Relationship Id="rId4" Type="http://schemas.openxmlformats.org/officeDocument/2006/relationships/hyperlink" Target="http://www.et.gr/api/Download_Small/?fek_pdf=2022020266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hrbartender.com/2020/training/talent-acquisition-learning/" TargetMode="External"/><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hyperlink" Target="https://www.new-educ.com/intimidation-scolaire" TargetMode="External"/><Relationship Id="rId4" Type="http://schemas.openxmlformats.org/officeDocument/2006/relationships/image" Target="../media/image42.jpg"/></Relationships>
</file>

<file path=ppt/slides/_rels/slide83.xml.rels><?xml version="1.0" encoding="UTF-8" standalone="yes"?>
<Relationships xmlns="http://schemas.openxmlformats.org/package/2006/relationships"><Relationship Id="rId3" Type="http://schemas.openxmlformats.org/officeDocument/2006/relationships/hyperlink" Target="https://ignasialcalde.es/soft-skills-habilidades-blandas-en-las-organizaciones/" TargetMode="External"/><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forogalego.com/promociones/ugt/soft_skills.html" TargetMode="External"/><Relationship Id="rId4" Type="http://schemas.openxmlformats.org/officeDocument/2006/relationships/image" Target="../media/image45.jpg"/></Relationships>
</file>

<file path=ppt/slides/_rels/slide85.xml.rels><?xml version="1.0" encoding="UTF-8" standalone="yes"?>
<Relationships xmlns="http://schemas.openxmlformats.org/package/2006/relationships"><Relationship Id="rId3" Type="http://schemas.openxmlformats.org/officeDocument/2006/relationships/hyperlink" Target="https://en.wikipedia.org/wiki/Industry_4.0"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hrconnect.cl/tendencias/el-auge-del-trabajo-remoto-y-subcontratado-en-rrhh-gig-economy/"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8905" y="5883275"/>
            <a:ext cx="2872408" cy="536980"/>
          </a:xfrm>
        </p:spPr>
        <p:txBody>
          <a:bodyPr/>
          <a:lstStyle/>
          <a:p>
            <a:r>
              <a:rPr lang="el-GR" smtClean="0"/>
              <a:t>ΥΣΕΑ, ΝΟΕΜΒΡΙΟΣ 2022</a:t>
            </a:r>
            <a:endParaRPr lang="en-US" dirty="0"/>
          </a:p>
        </p:txBody>
      </p:sp>
      <p:sp>
        <p:nvSpPr>
          <p:cNvPr id="6" name="Content Placeholder 5"/>
          <p:cNvSpPr>
            <a:spLocks noGrp="1"/>
          </p:cNvSpPr>
          <p:nvPr>
            <p:ph idx="1"/>
          </p:nvPr>
        </p:nvSpPr>
        <p:spPr>
          <a:xfrm>
            <a:off x="371061" y="447472"/>
            <a:ext cx="11423374" cy="6138858"/>
          </a:xfrm>
        </p:spPr>
        <p:txBody>
          <a:bodyPr>
            <a:normAutofit/>
          </a:bodyPr>
          <a:lstStyle/>
          <a:p>
            <a:pPr marL="0" indent="0" algn="ctr">
              <a:buNone/>
            </a:pPr>
            <a:r>
              <a:rPr lang="el-GR" sz="4400" dirty="0">
                <a:solidFill>
                  <a:srgbClr val="FF0066"/>
                </a:solidFill>
                <a:latin typeface="Times New Roman" panose="02020603050405020304" pitchFamily="18" charset="0"/>
                <a:cs typeface="Times New Roman" panose="02020603050405020304" pitchFamily="18" charset="0"/>
              </a:rPr>
              <a:t>Η Διεργασία της Επαγγελματικής Αγωγής / Συμβουλευτικής</a:t>
            </a:r>
            <a:endParaRPr lang="el-GR" sz="25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l-GR" sz="2000" b="1" i="1" dirty="0">
                <a:solidFill>
                  <a:schemeClr val="bg2"/>
                </a:solidFill>
              </a:rPr>
              <a:t>Γ΄    ΓΥΜΝΑΣΙΟΥ</a:t>
            </a:r>
          </a:p>
          <a:p>
            <a:pPr marL="0" indent="0" algn="ctr">
              <a:buNone/>
            </a:pPr>
            <a:endParaRPr lang="en-US" sz="4400" b="1" i="1" dirty="0">
              <a:solidFill>
                <a:schemeClr val="bg2"/>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854259" y="3546088"/>
            <a:ext cx="4709878" cy="2874167"/>
          </a:xfrm>
          <a:prstGeom prst="rect">
            <a:avLst/>
          </a:prstGeom>
        </p:spPr>
      </p:pic>
    </p:spTree>
    <p:extLst>
      <p:ext uri="{BB962C8B-B14F-4D97-AF65-F5344CB8AC3E}">
        <p14:creationId xmlns:p14="http://schemas.microsoft.com/office/powerpoint/2010/main" val="3496991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7680960" cy="1371600"/>
          </a:xfrm>
        </p:spPr>
        <p:txBody>
          <a:bodyPr>
            <a:normAutofit fontScale="90000"/>
          </a:bodyPr>
          <a:lstStyle/>
          <a:p>
            <a:pPr algn="ctr"/>
            <a:r>
              <a:rPr lang="el-GR" sz="4800" b="1" dirty="0"/>
              <a:t/>
            </a:r>
            <a:br>
              <a:rPr lang="el-GR" sz="4800" b="1" dirty="0"/>
            </a:br>
            <a:r>
              <a:rPr lang="el-GR" sz="4800" b="1" dirty="0"/>
              <a:t/>
            </a:r>
            <a:br>
              <a:rPr lang="el-GR" sz="4800" b="1" dirty="0"/>
            </a:br>
            <a:r>
              <a:rPr lang="el-GR" sz="4800" b="1" dirty="0"/>
              <a:t/>
            </a:r>
            <a:br>
              <a:rPr lang="el-GR" sz="4800" b="1" dirty="0"/>
            </a:br>
            <a:r>
              <a:rPr lang="el-GR" sz="4800" b="1" dirty="0"/>
              <a:t/>
            </a:r>
            <a:br>
              <a:rPr lang="el-GR" sz="4800" b="1" dirty="0"/>
            </a:br>
            <a:r>
              <a:rPr lang="el-GR" sz="4800" b="1" dirty="0"/>
              <a:t/>
            </a:r>
            <a:br>
              <a:rPr lang="el-GR" sz="4800" b="1" dirty="0"/>
            </a:br>
            <a:r>
              <a:rPr lang="el-GR" sz="3100" b="1" dirty="0">
                <a:solidFill>
                  <a:schemeClr val="bg2"/>
                </a:solidFill>
                <a:latin typeface="Times New Roman" pitchFamily="18" charset="0"/>
              </a:rPr>
              <a:t>(2)</a:t>
            </a:r>
            <a:r>
              <a:rPr lang="el-GR" sz="3100" dirty="0">
                <a:solidFill>
                  <a:schemeClr val="bg2"/>
                </a:solidFill>
              </a:rPr>
              <a:t> </a:t>
            </a:r>
            <a:r>
              <a:rPr lang="el-GR" sz="3100" b="1" dirty="0" err="1">
                <a:solidFill>
                  <a:schemeClr val="bg2"/>
                </a:solidFill>
                <a:latin typeface="Times New Roman" panose="02020603050405020304" pitchFamily="18" charset="0"/>
                <a:cs typeface="Times New Roman" panose="02020603050405020304" pitchFamily="18" charset="0"/>
              </a:rPr>
              <a:t>Πληροφ</a:t>
            </a:r>
            <a:r>
              <a:rPr lang="en-US" sz="3100" b="1" dirty="0">
                <a:solidFill>
                  <a:schemeClr val="bg2"/>
                </a:solidFill>
                <a:latin typeface="Times New Roman" panose="02020603050405020304" pitchFamily="18" charset="0"/>
                <a:cs typeface="Times New Roman" panose="02020603050405020304" pitchFamily="18" charset="0"/>
              </a:rPr>
              <a:t>o</a:t>
            </a:r>
            <a:r>
              <a:rPr lang="el-GR" sz="3100" b="1" dirty="0" err="1">
                <a:solidFill>
                  <a:schemeClr val="bg2"/>
                </a:solidFill>
                <a:latin typeface="Times New Roman" panose="02020603050405020304" pitchFamily="18" charset="0"/>
                <a:cs typeface="Times New Roman" panose="02020603050405020304" pitchFamily="18" charset="0"/>
              </a:rPr>
              <a:t>ρηση</a:t>
            </a:r>
            <a:r>
              <a:rPr lang="el-GR" sz="3100" b="1" dirty="0">
                <a:solidFill>
                  <a:schemeClr val="bg2"/>
                </a:solidFill>
                <a:latin typeface="Times New Roman" panose="02020603050405020304" pitchFamily="18" charset="0"/>
                <a:cs typeface="Times New Roman" panose="02020603050405020304" pitchFamily="18" charset="0"/>
              </a:rPr>
              <a:t> - ΚΟΙΝΩΝΙΑ    ΤΩΝ   ΕΠΑΓΓΕΛΜΑΤΩΝ</a:t>
            </a:r>
            <a:r>
              <a:rPr lang="en-US" sz="3100" b="1" dirty="0">
                <a:solidFill>
                  <a:schemeClr val="bg2"/>
                </a:solidFill>
                <a:latin typeface="Times New Roman" panose="02020603050405020304" pitchFamily="18" charset="0"/>
                <a:cs typeface="Times New Roman" panose="02020603050405020304" pitchFamily="18" charset="0"/>
              </a:rPr>
              <a:t> </a:t>
            </a:r>
            <a:r>
              <a:rPr lang="el-G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4000" b="1" dirty="0"/>
              <a:t/>
            </a:r>
            <a:br>
              <a:rPr lang="el-GR" sz="4000" b="1" dirty="0"/>
            </a:br>
            <a:r>
              <a:rPr lang="el-GR" sz="4000" b="1" dirty="0"/>
              <a:t/>
            </a:r>
            <a:br>
              <a:rPr lang="el-GR" sz="4000" b="1" dirty="0"/>
            </a:br>
            <a:r>
              <a:rPr lang="el-GR" sz="3200" dirty="0"/>
              <a:t/>
            </a:r>
            <a:br>
              <a:rPr lang="el-GR" sz="3200" dirty="0"/>
            </a:br>
            <a:r>
              <a:rPr lang="el-GR" sz="3200" dirty="0"/>
              <a:t/>
            </a:r>
            <a:br>
              <a:rPr lang="el-GR" sz="3200" dirty="0"/>
            </a:br>
            <a:r>
              <a:rPr lang="en-GB" dirty="0">
                <a:solidFill>
                  <a:schemeClr val="hlink"/>
                </a:solidFill>
              </a:rPr>
              <a:t/>
            </a:r>
            <a:br>
              <a:rPr lang="en-GB" dirty="0">
                <a:solidFill>
                  <a:schemeClr val="hlink"/>
                </a:solidFill>
              </a:rPr>
            </a:br>
            <a:r>
              <a:rPr lang="el-GR" dirty="0">
                <a:solidFill>
                  <a:schemeClr val="hlink"/>
                </a:solidFill>
              </a:rPr>
              <a:t> </a:t>
            </a:r>
            <a:br>
              <a:rPr lang="el-GR" dirty="0">
                <a:solidFill>
                  <a:schemeClr val="hlink"/>
                </a:solidFill>
              </a:rPr>
            </a:b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93006266"/>
              </p:ext>
            </p:extLst>
          </p:nvPr>
        </p:nvGraphicFramePr>
        <p:xfrm>
          <a:off x="1524000" y="1412776"/>
          <a:ext cx="8748464"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l-GR" smtClean="0"/>
              <a:t>ΥΣΕΑ, ΝΟΕΜΒΡΙΟΣ 2022</a:t>
            </a:r>
            <a:endParaRPr lang="en-US" dirty="0"/>
          </a:p>
        </p:txBody>
      </p:sp>
      <p:pic>
        <p:nvPicPr>
          <p:cNvPr id="5" name="Picture 4"/>
          <p:cNvPicPr>
            <a:picLocks noChangeAspect="1"/>
          </p:cNvPicPr>
          <p:nvPr/>
        </p:nvPicPr>
        <p:blipFill>
          <a:blip r:embed="rId7"/>
          <a:stretch>
            <a:fillRect/>
          </a:stretch>
        </p:blipFill>
        <p:spPr>
          <a:xfrm>
            <a:off x="10560842" y="136426"/>
            <a:ext cx="1504950" cy="1276350"/>
          </a:xfrm>
          <a:prstGeom prst="rect">
            <a:avLst/>
          </a:prstGeom>
        </p:spPr>
      </p:pic>
    </p:spTree>
    <p:extLst>
      <p:ext uri="{BB962C8B-B14F-4D97-AF65-F5344CB8AC3E}">
        <p14:creationId xmlns:p14="http://schemas.microsoft.com/office/powerpoint/2010/main" val="1748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graphicEl>
                                              <a:dgm id="{34378C49-85F4-493F-94D6-B035AFB08FFE}"/>
                                            </p:graphicEl>
                                          </p:spTgt>
                                        </p:tgtEl>
                                        <p:attrNameLst>
                                          <p:attrName>style.visibility</p:attrName>
                                        </p:attrNameLst>
                                      </p:cBhvr>
                                      <p:to>
                                        <p:strVal val="visible"/>
                                      </p:to>
                                    </p:set>
                                    <p:animEffect transition="in" filter="box(in)">
                                      <p:cBhvr>
                                        <p:cTn id="7" dur="500"/>
                                        <p:tgtEl>
                                          <p:spTgt spid="6">
                                            <p:graphicEl>
                                              <a:dgm id="{34378C49-85F4-493F-94D6-B035AFB08FFE}"/>
                                            </p:graphic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graphicEl>
                                              <a:dgm id="{F5A986F3-A19F-4862-B9A6-EEB3C549FF6C}"/>
                                            </p:graphicEl>
                                          </p:spTgt>
                                        </p:tgtEl>
                                        <p:attrNameLst>
                                          <p:attrName>style.visibility</p:attrName>
                                        </p:attrNameLst>
                                      </p:cBhvr>
                                      <p:to>
                                        <p:strVal val="visible"/>
                                      </p:to>
                                    </p:set>
                                    <p:animEffect transition="in" filter="box(in)">
                                      <p:cBhvr>
                                        <p:cTn id="11" dur="500"/>
                                        <p:tgtEl>
                                          <p:spTgt spid="6">
                                            <p:graphicEl>
                                              <a:dgm id="{F5A986F3-A19F-4862-B9A6-EEB3C549FF6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graphicEl>
                                              <a:dgm id="{E1E9F7BB-2AE8-40C2-99AC-AA2F93076D63}"/>
                                            </p:graphicEl>
                                          </p:spTgt>
                                        </p:tgtEl>
                                        <p:attrNameLst>
                                          <p:attrName>style.visibility</p:attrName>
                                        </p:attrNameLst>
                                      </p:cBhvr>
                                      <p:to>
                                        <p:strVal val="visible"/>
                                      </p:to>
                                    </p:set>
                                    <p:animEffect transition="in" filter="box(in)">
                                      <p:cBhvr>
                                        <p:cTn id="16" dur="500"/>
                                        <p:tgtEl>
                                          <p:spTgt spid="6">
                                            <p:graphicEl>
                                              <a:dgm id="{E1E9F7BB-2AE8-40C2-99AC-AA2F93076D63}"/>
                                            </p:graphic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6">
                                            <p:graphicEl>
                                              <a:dgm id="{230A178D-FE15-4D1C-A00F-BDB7D4928671}"/>
                                            </p:graphicEl>
                                          </p:spTgt>
                                        </p:tgtEl>
                                        <p:attrNameLst>
                                          <p:attrName>style.visibility</p:attrName>
                                        </p:attrNameLst>
                                      </p:cBhvr>
                                      <p:to>
                                        <p:strVal val="visible"/>
                                      </p:to>
                                    </p:set>
                                    <p:animEffect transition="in" filter="box(in)">
                                      <p:cBhvr>
                                        <p:cTn id="20" dur="500"/>
                                        <p:tgtEl>
                                          <p:spTgt spid="6">
                                            <p:graphicEl>
                                              <a:dgm id="{230A178D-FE15-4D1C-A00F-BDB7D492867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graphicEl>
                                              <a:dgm id="{2994BA2D-6EB7-4273-906C-ED70AC53C9D1}"/>
                                            </p:graphicEl>
                                          </p:spTgt>
                                        </p:tgtEl>
                                        <p:attrNameLst>
                                          <p:attrName>style.visibility</p:attrName>
                                        </p:attrNameLst>
                                      </p:cBhvr>
                                      <p:to>
                                        <p:strVal val="visible"/>
                                      </p:to>
                                    </p:set>
                                    <p:animEffect transition="in" filter="box(in)">
                                      <p:cBhvr>
                                        <p:cTn id="25" dur="500"/>
                                        <p:tgtEl>
                                          <p:spTgt spid="6">
                                            <p:graphicEl>
                                              <a:dgm id="{2994BA2D-6EB7-4273-906C-ED70AC53C9D1}"/>
                                            </p:graphic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
                                            <p:graphicEl>
                                              <a:dgm id="{B09A3CD1-0665-4583-97B6-E4A7105A4A9A}"/>
                                            </p:graphicEl>
                                          </p:spTgt>
                                        </p:tgtEl>
                                        <p:attrNameLst>
                                          <p:attrName>style.visibility</p:attrName>
                                        </p:attrNameLst>
                                      </p:cBhvr>
                                      <p:to>
                                        <p:strVal val="visible"/>
                                      </p:to>
                                    </p:set>
                                    <p:animEffect transition="in" filter="box(in)">
                                      <p:cBhvr>
                                        <p:cTn id="28" dur="500"/>
                                        <p:tgtEl>
                                          <p:spTgt spid="6">
                                            <p:graphicEl>
                                              <a:dgm id="{B09A3CD1-0665-4583-97B6-E4A7105A4A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2609384" y="417317"/>
            <a:ext cx="7539751" cy="995460"/>
          </a:xfrm>
          <a:solidFill>
            <a:schemeClr val="accent1"/>
          </a:solidFill>
        </p:spPr>
        <p:txBody>
          <a:bodyPr>
            <a:normAutofit fontScale="90000"/>
          </a:bodyPr>
          <a:lstStyle/>
          <a:p>
            <a:pPr algn="ctr"/>
            <a:r>
              <a:rPr lang="el-GR" sz="3200" dirty="0"/>
              <a:t/>
            </a:r>
            <a:br>
              <a:rPr lang="el-GR" sz="3200" dirty="0"/>
            </a:br>
            <a:r>
              <a:rPr lang="el-GR" sz="3200" dirty="0"/>
              <a:t/>
            </a:r>
            <a:br>
              <a:rPr lang="el-GR" sz="3200" dirty="0"/>
            </a:br>
            <a:r>
              <a:rPr lang="el-GR" sz="3200" dirty="0"/>
              <a:t/>
            </a:r>
            <a:br>
              <a:rPr lang="el-GR" sz="3200" dirty="0"/>
            </a:br>
            <a:r>
              <a:rPr lang="el-GR" sz="3200" dirty="0"/>
              <a:t/>
            </a:r>
            <a:br>
              <a:rPr lang="el-GR" sz="3200" dirty="0"/>
            </a:br>
            <a:r>
              <a:rPr lang="el-GR" sz="3200" dirty="0"/>
              <a:t/>
            </a:r>
            <a:br>
              <a:rPr lang="el-GR" sz="3200" dirty="0"/>
            </a:b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31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sz="31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3100" b="1" dirty="0">
                <a:solidFill>
                  <a:schemeClr val="bg2"/>
                </a:solidFill>
                <a:latin typeface="Arial" panose="020B0604020202020204" pitchFamily="34" charset="0"/>
                <a:cs typeface="Arial" panose="020B0604020202020204" pitchFamily="34" charset="0"/>
              </a:rPr>
              <a:t>ΛΗΨΗ  ΑΠΟΦΑΣΗΣ </a:t>
            </a:r>
            <a:r>
              <a:rPr lang="el-GR" sz="3200" dirty="0">
                <a:solidFill>
                  <a:schemeClr val="bg2"/>
                </a:solidFill>
              </a:rPr>
              <a:t/>
            </a:r>
            <a:br>
              <a:rPr lang="el-GR" sz="3200" dirty="0">
                <a:solidFill>
                  <a:schemeClr val="bg2"/>
                </a:solidFill>
              </a:rPr>
            </a:br>
            <a:r>
              <a:rPr lang="el-GR" sz="3200" dirty="0"/>
              <a:t/>
            </a:r>
            <a:br>
              <a:rPr lang="el-GR" sz="3200" dirty="0"/>
            </a:br>
            <a:r>
              <a:rPr lang="el-GR" sz="3200" dirty="0"/>
              <a:t/>
            </a:r>
            <a:br>
              <a:rPr lang="el-GR" sz="3200" dirty="0"/>
            </a:br>
            <a:r>
              <a:rPr lang="el-GR" sz="3200" dirty="0"/>
              <a:t/>
            </a:r>
            <a:br>
              <a:rPr lang="el-GR" sz="3200" dirty="0"/>
            </a:br>
            <a:r>
              <a:rPr lang="el-GR" sz="3200" dirty="0">
                <a:solidFill>
                  <a:srgbClr val="FF0000"/>
                </a:solidFill>
              </a:rPr>
              <a:t/>
            </a:r>
            <a:br>
              <a:rPr lang="el-GR" sz="3200" dirty="0">
                <a:solidFill>
                  <a:srgbClr val="FF0000"/>
                </a:solidFill>
              </a:rPr>
            </a:br>
            <a:r>
              <a:rPr lang="el-GR" sz="2800" i="1" u="sng" dirty="0">
                <a:latin typeface="Century" pitchFamily="18" charset="0"/>
              </a:rPr>
              <a:t/>
            </a:r>
            <a:br>
              <a:rPr lang="el-GR" sz="2800" i="1" u="sng" dirty="0">
                <a:latin typeface="Century" pitchFamily="18" charset="0"/>
              </a:rPr>
            </a:br>
            <a:r>
              <a:rPr lang="el-GR" sz="2800" i="1" u="sng" dirty="0">
                <a:latin typeface="Century" pitchFamily="18" charset="0"/>
              </a:rPr>
              <a:t/>
            </a:r>
            <a:br>
              <a:rPr lang="el-GR" sz="2800" i="1" u="sng" dirty="0">
                <a:latin typeface="Century" pitchFamily="18" charset="0"/>
              </a:rPr>
            </a:br>
            <a:endParaRPr lang="el-GR" sz="2800" dirty="0">
              <a:solidFill>
                <a:schemeClr val="accent1"/>
              </a:solidFill>
            </a:endParaRPr>
          </a:p>
        </p:txBody>
      </p:sp>
      <p:sp>
        <p:nvSpPr>
          <p:cNvPr id="4" name="Content Placeholder 3"/>
          <p:cNvSpPr>
            <a:spLocks noGrp="1"/>
          </p:cNvSpPr>
          <p:nvPr>
            <p:ph idx="1"/>
          </p:nvPr>
        </p:nvSpPr>
        <p:spPr>
          <a:xfrm>
            <a:off x="1919536" y="1412777"/>
            <a:ext cx="8229600" cy="4525963"/>
          </a:xfrm>
        </p:spPr>
        <p:txBody>
          <a:bodyPr>
            <a:normAutofit fontScale="92500" lnSpcReduction="20000"/>
          </a:bodyPr>
          <a:lstStyle/>
          <a:p>
            <a:pPr marL="0" indent="0">
              <a:buNone/>
            </a:pPr>
            <a:r>
              <a:rPr lang="el-GR" sz="2800" dirty="0">
                <a:solidFill>
                  <a:schemeClr val="bg2"/>
                </a:solidFill>
                <a:latin typeface="Times New Roman" panose="02020603050405020304" pitchFamily="18" charset="0"/>
                <a:cs typeface="Times New Roman" panose="02020603050405020304" pitchFamily="18" charset="0"/>
              </a:rPr>
              <a:t>Αποτελεί μια πολυσύνθετη διαδικασία, διαφορετική για τον καθένα. Στάδια τα οποία διευκολύνουν τη διαδικασία</a:t>
            </a:r>
            <a:r>
              <a:rPr lang="en-US" sz="2800" dirty="0">
                <a:solidFill>
                  <a:schemeClr val="bg2"/>
                </a:solidFill>
                <a:latin typeface="Times New Roman" panose="02020603050405020304" pitchFamily="18" charset="0"/>
                <a:cs typeface="Times New Roman" panose="02020603050405020304" pitchFamily="18" charset="0"/>
              </a:rPr>
              <a:t>: </a:t>
            </a:r>
            <a:endParaRPr lang="el-GR" sz="2800" dirty="0">
              <a:solidFill>
                <a:schemeClr val="bg2"/>
              </a:solidFill>
              <a:latin typeface="Times New Roman" panose="02020603050405020304" pitchFamily="18" charset="0"/>
              <a:cs typeface="Times New Roman" panose="02020603050405020304" pitchFamily="18" charset="0"/>
            </a:endParaRPr>
          </a:p>
          <a:p>
            <a:r>
              <a:rPr lang="el-GR" sz="2800" dirty="0">
                <a:solidFill>
                  <a:schemeClr val="bg2"/>
                </a:solidFill>
                <a:latin typeface="Times New Roman" panose="02020603050405020304" pitchFamily="18" charset="0"/>
                <a:cs typeface="Times New Roman" panose="02020603050405020304" pitchFamily="18" charset="0"/>
              </a:rPr>
              <a:t>Γνώση του προβλήματος</a:t>
            </a:r>
          </a:p>
          <a:p>
            <a:r>
              <a:rPr lang="el-GR" sz="2800" dirty="0">
                <a:solidFill>
                  <a:schemeClr val="bg2"/>
                </a:solidFill>
                <a:latin typeface="Times New Roman" panose="02020603050405020304" pitchFamily="18" charset="0"/>
                <a:cs typeface="Times New Roman" panose="02020603050405020304" pitchFamily="18" charset="0"/>
              </a:rPr>
              <a:t>Συγκέντρωση σχετικών πληροφοριών</a:t>
            </a:r>
          </a:p>
          <a:p>
            <a:r>
              <a:rPr lang="el-GR" sz="2800" dirty="0">
                <a:solidFill>
                  <a:schemeClr val="bg2"/>
                </a:solidFill>
                <a:latin typeface="Times New Roman" panose="02020603050405020304" pitchFamily="18" charset="0"/>
                <a:cs typeface="Times New Roman" panose="02020603050405020304" pitchFamily="18" charset="0"/>
              </a:rPr>
              <a:t>Παραγωγή εναλλακτικών λύσεων </a:t>
            </a:r>
          </a:p>
          <a:p>
            <a:r>
              <a:rPr lang="el-GR" sz="2800" dirty="0">
                <a:solidFill>
                  <a:schemeClr val="bg2"/>
                </a:solidFill>
                <a:latin typeface="Times New Roman" panose="02020603050405020304" pitchFamily="18" charset="0"/>
                <a:cs typeface="Times New Roman" panose="02020603050405020304" pitchFamily="18" charset="0"/>
              </a:rPr>
              <a:t>Αξιολόγηση των εναλλακτικών επιλογών και δέσμευση σε μία</a:t>
            </a:r>
          </a:p>
          <a:p>
            <a:r>
              <a:rPr lang="el-GR" sz="2800" dirty="0">
                <a:solidFill>
                  <a:schemeClr val="bg2"/>
                </a:solidFill>
                <a:latin typeface="Times New Roman" panose="02020603050405020304" pitchFamily="18" charset="0"/>
                <a:cs typeface="Times New Roman" panose="02020603050405020304" pitchFamily="18" charset="0"/>
              </a:rPr>
              <a:t>Εφαρμογή</a:t>
            </a:r>
          </a:p>
          <a:p>
            <a:r>
              <a:rPr lang="el-GR" sz="2800">
                <a:solidFill>
                  <a:schemeClr val="bg2"/>
                </a:solidFill>
                <a:latin typeface="Times New Roman" panose="02020603050405020304" pitchFamily="18" charset="0"/>
                <a:cs typeface="Times New Roman" panose="02020603050405020304" pitchFamily="18" charset="0"/>
              </a:rPr>
              <a:t>Αξιολόγηση </a:t>
            </a: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pic>
        <p:nvPicPr>
          <p:cNvPr id="2" name="Picture 1"/>
          <p:cNvPicPr>
            <a:picLocks noChangeAspect="1"/>
          </p:cNvPicPr>
          <p:nvPr/>
        </p:nvPicPr>
        <p:blipFill>
          <a:blip r:embed="rId3"/>
          <a:stretch>
            <a:fillRect/>
          </a:stretch>
        </p:blipFill>
        <p:spPr>
          <a:xfrm>
            <a:off x="10532877" y="417317"/>
            <a:ext cx="1196693" cy="1151897"/>
          </a:xfrm>
          <a:prstGeom prst="rect">
            <a:avLst/>
          </a:prstGeom>
        </p:spPr>
      </p:pic>
    </p:spTree>
    <p:extLst>
      <p:ext uri="{BB962C8B-B14F-4D97-AF65-F5344CB8AC3E}">
        <p14:creationId xmlns:p14="http://schemas.microsoft.com/office/powerpoint/2010/main" val="35150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69031989"/>
              </p:ext>
            </p:extLst>
          </p:nvPr>
        </p:nvGraphicFramePr>
        <p:xfrm>
          <a:off x="1981200" y="260648"/>
          <a:ext cx="85072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357534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98" y="2391562"/>
            <a:ext cx="9905998" cy="1478570"/>
          </a:xfrm>
        </p:spPr>
        <p:txBody>
          <a:bodyPr>
            <a:noAutofit/>
          </a:bodyPr>
          <a:lstStyle/>
          <a:p>
            <a:pPr algn="ctr"/>
            <a:r>
              <a:rPr lang="el-GR" altLang="en-US" b="1" cap="none" dirty="0">
                <a:solidFill>
                  <a:schemeClr val="bg2"/>
                </a:solidFill>
                <a:latin typeface="Arial" panose="020B0604020202020204" pitchFamily="34" charset="0"/>
                <a:cs typeface="Arial" panose="020B0604020202020204" pitchFamily="34" charset="0"/>
              </a:rPr>
              <a:t>     ΒΑΘΜΙΔΕΣ   ΕΚΠΑΙΔΕΥΣΗΣ  ΚΑΙ  ΕΠΑΓΓΕΛΜΑΤΑ </a:t>
            </a:r>
            <a:br>
              <a:rPr lang="el-GR" altLang="en-US" b="1" cap="none" dirty="0">
                <a:solidFill>
                  <a:schemeClr val="bg2"/>
                </a:solidFill>
                <a:latin typeface="Arial" panose="020B0604020202020204" pitchFamily="34" charset="0"/>
                <a:cs typeface="Arial" panose="020B0604020202020204" pitchFamily="34" charset="0"/>
              </a:rPr>
            </a:br>
            <a:r>
              <a:rPr lang="el-GR" altLang="en-US" b="1" cap="none" dirty="0">
                <a:solidFill>
                  <a:schemeClr val="bg2"/>
                </a:solidFill>
                <a:latin typeface="Arial" panose="020B0604020202020204" pitchFamily="34" charset="0"/>
                <a:cs typeface="Arial" panose="020B0604020202020204" pitchFamily="34" charset="0"/>
              </a:rPr>
              <a:t/>
            </a:r>
            <a:br>
              <a:rPr lang="el-GR" altLang="en-US" b="1" cap="none" dirty="0">
                <a:solidFill>
                  <a:schemeClr val="bg2"/>
                </a:solidFill>
                <a:latin typeface="Arial" panose="020B0604020202020204" pitchFamily="34" charset="0"/>
                <a:cs typeface="Arial" panose="020B0604020202020204" pitchFamily="34" charset="0"/>
              </a:rPr>
            </a:br>
            <a:r>
              <a:rPr lang="el-GR" altLang="en-US" b="1" cap="none" dirty="0">
                <a:solidFill>
                  <a:schemeClr val="bg2"/>
                </a:solidFill>
                <a:latin typeface="Arial" panose="020B0604020202020204" pitchFamily="34" charset="0"/>
                <a:cs typeface="Arial" panose="020B0604020202020204" pitchFamily="34" charset="0"/>
              </a:rPr>
              <a:t>ΕΙΔΟΣ / ΤΡΟΠΟΣ ΠΡΟΣΒΑΣΗΣ  </a:t>
            </a:r>
            <a:endParaRPr lang="en-US" b="1" dirty="0"/>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2816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37150" cy="822740"/>
          </a:xfrm>
        </p:spPr>
        <p:txBody>
          <a:bodyPr>
            <a:normAutofit/>
          </a:bodyPr>
          <a:lstStyle/>
          <a:p>
            <a:pPr algn="ctr"/>
            <a:r>
              <a:rPr lang="el-GR" sz="3000" b="1" dirty="0" err="1"/>
              <a:t>Βαθμιδεσ</a:t>
            </a:r>
            <a:r>
              <a:rPr lang="el-GR" sz="3000" b="1" dirty="0"/>
              <a:t>   </a:t>
            </a:r>
            <a:r>
              <a:rPr lang="el-GR" sz="3000" b="1" dirty="0" err="1"/>
              <a:t>ΕΚΠΑΙΔΕΥΣΗσ</a:t>
            </a:r>
            <a:r>
              <a:rPr lang="el-GR" sz="3000" b="1" dirty="0"/>
              <a:t>   ΚΑΙ </a:t>
            </a:r>
            <a:r>
              <a:rPr lang="el-GR" sz="3000" b="1" dirty="0" err="1"/>
              <a:t>ειδοσ</a:t>
            </a:r>
            <a:r>
              <a:rPr lang="el-GR" sz="3000" b="1" dirty="0"/>
              <a:t> / </a:t>
            </a:r>
            <a:r>
              <a:rPr lang="el-GR" sz="3000" b="1" dirty="0" err="1"/>
              <a:t>τροποσ</a:t>
            </a:r>
            <a:r>
              <a:rPr lang="el-GR" sz="3000" b="1" dirty="0"/>
              <a:t> ΠΡΟΣΒΑΣΗΣ</a:t>
            </a:r>
            <a:endParaRPr lang="en-US" sz="3000" b="1"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602167" y="2843561"/>
            <a:ext cx="1097066" cy="6399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solidFill>
                  <a:schemeClr val="bg2"/>
                </a:solidFill>
              </a:rPr>
              <a:t>Γυμνάσιο, 3 χρόνια </a:t>
            </a:r>
            <a:endParaRPr lang="en-US" sz="1100" dirty="0">
              <a:solidFill>
                <a:schemeClr val="bg2"/>
              </a:solidFill>
            </a:endParaRPr>
          </a:p>
          <a:p>
            <a:pPr algn="ctr"/>
            <a:endParaRPr lang="en-US" sz="1100" dirty="0">
              <a:solidFill>
                <a:schemeClr val="bg2"/>
              </a:solidFill>
            </a:endParaRPr>
          </a:p>
        </p:txBody>
      </p:sp>
      <p:sp>
        <p:nvSpPr>
          <p:cNvPr id="34" name="Rectangle 33"/>
          <p:cNvSpPr/>
          <p:nvPr/>
        </p:nvSpPr>
        <p:spPr>
          <a:xfrm>
            <a:off x="2469734" y="1543050"/>
            <a:ext cx="1435514" cy="9419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Γενική Εκπαίδευση, Λύκειο, 3 χρόνια, Απολυτήριο</a:t>
            </a:r>
            <a:endParaRPr lang="en-US" sz="1000" dirty="0"/>
          </a:p>
        </p:txBody>
      </p:sp>
      <p:sp>
        <p:nvSpPr>
          <p:cNvPr id="35" name="Rectangle 34"/>
          <p:cNvSpPr/>
          <p:nvPr/>
        </p:nvSpPr>
        <p:spPr>
          <a:xfrm>
            <a:off x="2450150" y="2714625"/>
            <a:ext cx="1455099" cy="99025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Τεχνική και Επαγγελματική</a:t>
            </a:r>
          </a:p>
          <a:p>
            <a:pPr algn="ctr"/>
            <a:r>
              <a:rPr lang="el-GR" sz="1000" dirty="0"/>
              <a:t>Εκπαίδευση,</a:t>
            </a:r>
          </a:p>
          <a:p>
            <a:pPr algn="ctr"/>
            <a:r>
              <a:rPr lang="el-GR" sz="1000" dirty="0"/>
              <a:t>ΤΕΣΕΚ, 3 χρόνια, Απολυτήριο </a:t>
            </a:r>
            <a:endParaRPr lang="en-US" sz="1000" dirty="0"/>
          </a:p>
        </p:txBody>
      </p:sp>
      <p:sp>
        <p:nvSpPr>
          <p:cNvPr id="48" name="Rectangle 47"/>
          <p:cNvSpPr/>
          <p:nvPr/>
        </p:nvSpPr>
        <p:spPr>
          <a:xfrm>
            <a:off x="5519158" y="1420444"/>
            <a:ext cx="4558291" cy="1637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l-GR" sz="1300" dirty="0"/>
              <a:t>Δημόσια Τριτοβάθμια </a:t>
            </a:r>
            <a:r>
              <a:rPr lang="en-US" sz="1300" dirty="0"/>
              <a:t>(</a:t>
            </a:r>
            <a:r>
              <a:rPr lang="el-GR" sz="1300" dirty="0"/>
              <a:t>Ανώτατη και Ανώτερη</a:t>
            </a:r>
            <a:r>
              <a:rPr lang="en-US" sz="1300" dirty="0"/>
              <a:t>) </a:t>
            </a:r>
            <a:r>
              <a:rPr lang="el-GR" sz="1300" dirty="0"/>
              <a:t>Εκπαίδευση Κύπρου και Ελλάδας [Πανεπιστήμια, Πολυτεχνεία, Στρατιωτικές Σχολές, Εκκλησιαστικές Ακαδημίες, ΑΣΤΕ, Α.Σ.ΠΑΙ.Τ.Ε.]. </a:t>
            </a:r>
            <a:endParaRPr lang="en-US" sz="1300" dirty="0"/>
          </a:p>
          <a:p>
            <a:pPr algn="ctr"/>
            <a:r>
              <a:rPr lang="el-GR" sz="1300" dirty="0"/>
              <a:t>Πρόσβαση</a:t>
            </a:r>
            <a:r>
              <a:rPr lang="en-US" sz="1300" dirty="0"/>
              <a:t>: </a:t>
            </a:r>
            <a:r>
              <a:rPr lang="el-GR" sz="1300" dirty="0"/>
              <a:t>Παγκύπριες Εξετάσεις</a:t>
            </a:r>
          </a:p>
          <a:p>
            <a:pPr marL="171450" indent="-171450" algn="ctr">
              <a:buFont typeface="Arial" panose="020B0604020202020204" pitchFamily="34" charset="0"/>
              <a:buChar char="•"/>
            </a:pPr>
            <a:r>
              <a:rPr lang="el-GR" sz="1300" dirty="0"/>
              <a:t>Δημόσια Τμήματα Καλών Τεχνών Κύπρου και Ελλάδας</a:t>
            </a:r>
          </a:p>
          <a:p>
            <a:pPr algn="ctr"/>
            <a:r>
              <a:rPr lang="el-GR" sz="1300" dirty="0"/>
              <a:t>&amp; Δημόσιες Δραματικές Σχολές Ελλάδας</a:t>
            </a:r>
          </a:p>
          <a:p>
            <a:pPr algn="ctr"/>
            <a:r>
              <a:rPr lang="el-GR" sz="1300" dirty="0"/>
              <a:t>Πρόσβαση</a:t>
            </a:r>
            <a:r>
              <a:rPr lang="en-US" sz="1300" dirty="0"/>
              <a:t>:</a:t>
            </a:r>
            <a:r>
              <a:rPr lang="el-GR" sz="1300" dirty="0"/>
              <a:t> </a:t>
            </a:r>
            <a:r>
              <a:rPr lang="en-GB" sz="1300" dirty="0"/>
              <a:t>E</a:t>
            </a:r>
            <a:r>
              <a:rPr lang="el-GR" sz="1300" dirty="0"/>
              <a:t>ιδικές </a:t>
            </a:r>
            <a:r>
              <a:rPr lang="en-GB" sz="1300" dirty="0"/>
              <a:t>E</a:t>
            </a:r>
            <a:r>
              <a:rPr lang="el-GR" sz="1300" dirty="0" err="1"/>
              <a:t>ξετάσεις</a:t>
            </a:r>
            <a:endParaRPr lang="el-GR" sz="1300" dirty="0"/>
          </a:p>
        </p:txBody>
      </p:sp>
      <p:cxnSp>
        <p:nvCxnSpPr>
          <p:cNvPr id="53" name="Straight Connector 52"/>
          <p:cNvCxnSpPr>
            <a:stCxn id="34" idx="3"/>
          </p:cNvCxnSpPr>
          <p:nvPr/>
        </p:nvCxnSpPr>
        <p:spPr>
          <a:xfrm>
            <a:off x="3905248" y="2014025"/>
            <a:ext cx="1046684" cy="5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29766" y="3386620"/>
            <a:ext cx="1122166" cy="27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512186" y="3206812"/>
            <a:ext cx="4565264" cy="139762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100" dirty="0"/>
          </a:p>
          <a:p>
            <a:pPr algn="ctr"/>
            <a:endParaRPr lang="el-GR" sz="1100" dirty="0"/>
          </a:p>
          <a:p>
            <a:pPr algn="ctr"/>
            <a:endParaRPr lang="el-GR" sz="1100" dirty="0"/>
          </a:p>
          <a:p>
            <a:pPr marL="171450" indent="-171450" algn="ctr">
              <a:buFont typeface="Arial" panose="020B0604020202020204" pitchFamily="34" charset="0"/>
              <a:buChar char="•"/>
            </a:pPr>
            <a:r>
              <a:rPr lang="el-GR" sz="1200" dirty="0"/>
              <a:t>Ιδιωτική Τριτοβάθμια </a:t>
            </a:r>
            <a:r>
              <a:rPr lang="en-US" sz="1200" dirty="0"/>
              <a:t>(</a:t>
            </a:r>
            <a:r>
              <a:rPr lang="el-GR" sz="1200" dirty="0"/>
              <a:t>Ανώτατη και Ανώτερη Εκπαίδευση</a:t>
            </a:r>
            <a:r>
              <a:rPr lang="en-US" sz="1200" dirty="0"/>
              <a:t>)</a:t>
            </a:r>
            <a:r>
              <a:rPr lang="el-GR" sz="1200" dirty="0"/>
              <a:t> Κύπρου και Ελλάδας (Πανεπιστήμια, Κολέγια, άλλες σχολές). </a:t>
            </a:r>
            <a:endParaRPr lang="en-US" sz="1200" dirty="0"/>
          </a:p>
          <a:p>
            <a:pPr algn="ctr"/>
            <a:r>
              <a:rPr lang="el-GR" sz="1200" dirty="0"/>
              <a:t>Πρόσβαση</a:t>
            </a:r>
            <a:r>
              <a:rPr lang="en-US" sz="1200" dirty="0"/>
              <a:t>: </a:t>
            </a:r>
            <a:r>
              <a:rPr lang="el-GR" sz="1200" dirty="0"/>
              <a:t>Βαθμολογία Απολυτηρίου, πιθανή εξέταση ή/και άλλα προσόντα</a:t>
            </a:r>
            <a:endParaRPr lang="en-US" sz="1200" dirty="0"/>
          </a:p>
          <a:p>
            <a:pPr marL="285750" indent="-285750" algn="ctr">
              <a:buFont typeface="Arial" panose="020B0604020202020204" pitchFamily="34" charset="0"/>
              <a:buChar char="•"/>
            </a:pPr>
            <a:r>
              <a:rPr lang="el-GR" sz="1200" dirty="0"/>
              <a:t>Ιδιωτικές Δραματικές Σχολές Κύπρου</a:t>
            </a:r>
            <a:r>
              <a:rPr lang="en-GB" sz="1200" dirty="0"/>
              <a:t> </a:t>
            </a:r>
            <a:r>
              <a:rPr lang="el-GR" sz="1200" dirty="0"/>
              <a:t>και Ελλάδας </a:t>
            </a:r>
            <a:endParaRPr lang="en-US" sz="1200" dirty="0"/>
          </a:p>
          <a:p>
            <a:pPr algn="ctr"/>
            <a:r>
              <a:rPr lang="el-GR" sz="1200" dirty="0"/>
              <a:t>Πρόσβαση</a:t>
            </a:r>
            <a:r>
              <a:rPr lang="en-US" sz="1200" dirty="0"/>
              <a:t>:</a:t>
            </a:r>
            <a:r>
              <a:rPr lang="el-GR" sz="1200" dirty="0"/>
              <a:t> </a:t>
            </a:r>
            <a:r>
              <a:rPr lang="en-GB" sz="1200" dirty="0"/>
              <a:t>E</a:t>
            </a:r>
            <a:r>
              <a:rPr lang="el-GR" sz="1200" dirty="0"/>
              <a:t>ιδικές </a:t>
            </a:r>
            <a:r>
              <a:rPr lang="en-GB" sz="1200" dirty="0"/>
              <a:t>E</a:t>
            </a:r>
            <a:r>
              <a:rPr lang="el-GR" sz="1200" dirty="0" err="1"/>
              <a:t>ξετάσεις</a:t>
            </a:r>
            <a:endParaRPr lang="el-GR" sz="1200" dirty="0"/>
          </a:p>
          <a:p>
            <a:pPr marL="285750" indent="-285750" algn="ctr">
              <a:buFont typeface="Arial" panose="020B0604020202020204" pitchFamily="34" charset="0"/>
              <a:buChar char="•"/>
            </a:pPr>
            <a:endParaRPr lang="el-GR" sz="1100" dirty="0"/>
          </a:p>
          <a:p>
            <a:pPr algn="ctr"/>
            <a:endParaRPr lang="en-US" dirty="0"/>
          </a:p>
        </p:txBody>
      </p:sp>
      <p:sp>
        <p:nvSpPr>
          <p:cNvPr id="74" name="Rectangle 73"/>
          <p:cNvSpPr/>
          <p:nvPr/>
        </p:nvSpPr>
        <p:spPr>
          <a:xfrm>
            <a:off x="5519160" y="4715311"/>
            <a:ext cx="4558289" cy="13084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a:p>
            <a:pPr algn="ctr"/>
            <a:r>
              <a:rPr lang="el-GR" sz="1200" dirty="0">
                <a:solidFill>
                  <a:schemeClr val="bg2"/>
                </a:solidFill>
              </a:rPr>
              <a:t>Δημόσιες Ανώτερες Σχολές Κύπρου</a:t>
            </a:r>
            <a:r>
              <a:rPr lang="en-US" sz="1200" dirty="0">
                <a:solidFill>
                  <a:schemeClr val="bg2"/>
                </a:solidFill>
              </a:rPr>
              <a:t>:</a:t>
            </a:r>
            <a:endParaRPr lang="el-GR" sz="1200" dirty="0">
              <a:solidFill>
                <a:schemeClr val="bg2"/>
              </a:solidFill>
            </a:endParaRPr>
          </a:p>
          <a:p>
            <a:pPr marL="171450" indent="-171450" algn="ctr">
              <a:buFont typeface="Arial" panose="020B0604020202020204" pitchFamily="34" charset="0"/>
              <a:buChar char="•"/>
            </a:pPr>
            <a:r>
              <a:rPr lang="el-GR" sz="1200" dirty="0">
                <a:solidFill>
                  <a:schemeClr val="bg2"/>
                </a:solidFill>
              </a:rPr>
              <a:t>Αστυνομική Ακαδημία</a:t>
            </a:r>
            <a:r>
              <a:rPr lang="en-US" sz="1200" dirty="0">
                <a:solidFill>
                  <a:schemeClr val="bg2"/>
                </a:solidFill>
              </a:rPr>
              <a:t>, </a:t>
            </a:r>
            <a:r>
              <a:rPr lang="el-GR" sz="1200" dirty="0">
                <a:solidFill>
                  <a:schemeClr val="bg2"/>
                </a:solidFill>
              </a:rPr>
              <a:t>Πρόσβαση</a:t>
            </a:r>
            <a:r>
              <a:rPr lang="en-US" sz="1200" dirty="0">
                <a:solidFill>
                  <a:schemeClr val="bg2"/>
                </a:solidFill>
              </a:rPr>
              <a:t>: E</a:t>
            </a:r>
            <a:r>
              <a:rPr lang="el-GR" sz="1200" dirty="0">
                <a:solidFill>
                  <a:schemeClr val="bg2"/>
                </a:solidFill>
              </a:rPr>
              <a:t>ιδικές </a:t>
            </a:r>
            <a:r>
              <a:rPr lang="en-US" sz="1200" dirty="0">
                <a:solidFill>
                  <a:schemeClr val="bg2"/>
                </a:solidFill>
              </a:rPr>
              <a:t>E</a:t>
            </a:r>
            <a:r>
              <a:rPr lang="el-GR" sz="1200" dirty="0" err="1">
                <a:solidFill>
                  <a:schemeClr val="bg2"/>
                </a:solidFill>
              </a:rPr>
              <a:t>ξετάσεις</a:t>
            </a:r>
            <a:endParaRPr lang="el-GR" sz="1200" dirty="0">
              <a:solidFill>
                <a:schemeClr val="bg2"/>
              </a:solidFill>
            </a:endParaRPr>
          </a:p>
          <a:p>
            <a:pPr marL="171450" indent="-171450" algn="ctr">
              <a:buFont typeface="Arial" panose="020B0604020202020204" pitchFamily="34" charset="0"/>
              <a:buChar char="•"/>
            </a:pPr>
            <a:r>
              <a:rPr lang="el-GR" sz="1200" dirty="0">
                <a:solidFill>
                  <a:schemeClr val="bg2"/>
                </a:solidFill>
              </a:rPr>
              <a:t>Σχολή Ξεναγών (δεν δέχεται φοιτητές κάθε χρόνο) </a:t>
            </a:r>
            <a:endParaRPr lang="en-US" sz="1200" dirty="0">
              <a:solidFill>
                <a:schemeClr val="bg2"/>
              </a:solidFill>
            </a:endParaRPr>
          </a:p>
          <a:p>
            <a:pPr algn="ctr"/>
            <a:r>
              <a:rPr lang="el-GR" sz="1200" dirty="0">
                <a:solidFill>
                  <a:schemeClr val="bg2"/>
                </a:solidFill>
              </a:rPr>
              <a:t>Πρόσβαση</a:t>
            </a:r>
            <a:r>
              <a:rPr lang="en-US" sz="1200" dirty="0">
                <a:solidFill>
                  <a:schemeClr val="bg2"/>
                </a:solidFill>
              </a:rPr>
              <a:t>: E</a:t>
            </a:r>
            <a:r>
              <a:rPr lang="el-GR" sz="1200" dirty="0">
                <a:solidFill>
                  <a:schemeClr val="bg2"/>
                </a:solidFill>
              </a:rPr>
              <a:t>ιδικές </a:t>
            </a:r>
            <a:r>
              <a:rPr lang="en-US" sz="1200" dirty="0">
                <a:solidFill>
                  <a:schemeClr val="bg2"/>
                </a:solidFill>
              </a:rPr>
              <a:t>E</a:t>
            </a:r>
            <a:r>
              <a:rPr lang="el-GR" sz="1200" dirty="0" err="1">
                <a:solidFill>
                  <a:schemeClr val="bg2"/>
                </a:solidFill>
              </a:rPr>
              <a:t>ξετάσεις</a:t>
            </a:r>
            <a:r>
              <a:rPr lang="el-GR" sz="1200" dirty="0">
                <a:solidFill>
                  <a:schemeClr val="bg2"/>
                </a:solidFill>
              </a:rPr>
              <a:t> </a:t>
            </a:r>
          </a:p>
          <a:p>
            <a:pPr marL="171450" indent="-171450" algn="ctr">
              <a:buFont typeface="Arial" panose="020B0604020202020204" pitchFamily="34" charset="0"/>
              <a:buChar char="•"/>
            </a:pPr>
            <a:r>
              <a:rPr lang="el-GR" sz="1200" dirty="0">
                <a:solidFill>
                  <a:schemeClr val="bg2"/>
                </a:solidFill>
              </a:rPr>
              <a:t> Δασικό Κολέγιο (δεν δέχεται φοιτητές κάθε χρόνο) </a:t>
            </a:r>
            <a:endParaRPr lang="en-US" sz="1200" dirty="0">
              <a:solidFill>
                <a:schemeClr val="bg2"/>
              </a:solidFill>
            </a:endParaRPr>
          </a:p>
          <a:p>
            <a:pPr algn="ctr"/>
            <a:r>
              <a:rPr lang="el-GR" sz="1200" dirty="0">
                <a:solidFill>
                  <a:schemeClr val="bg2"/>
                </a:solidFill>
              </a:rPr>
              <a:t>Πρόσβαση</a:t>
            </a:r>
            <a:r>
              <a:rPr lang="en-US" sz="1200" dirty="0">
                <a:solidFill>
                  <a:schemeClr val="bg2"/>
                </a:solidFill>
              </a:rPr>
              <a:t>: E</a:t>
            </a:r>
            <a:r>
              <a:rPr lang="el-GR" sz="1200" dirty="0">
                <a:solidFill>
                  <a:schemeClr val="bg2"/>
                </a:solidFill>
              </a:rPr>
              <a:t>ιδικές </a:t>
            </a:r>
            <a:r>
              <a:rPr lang="en-US" sz="1200" dirty="0">
                <a:solidFill>
                  <a:schemeClr val="bg2"/>
                </a:solidFill>
              </a:rPr>
              <a:t>E</a:t>
            </a:r>
            <a:r>
              <a:rPr lang="el-GR" sz="1200" dirty="0" err="1">
                <a:solidFill>
                  <a:schemeClr val="bg2"/>
                </a:solidFill>
              </a:rPr>
              <a:t>ξετάσεις</a:t>
            </a:r>
            <a:r>
              <a:rPr lang="el-GR" sz="1200" dirty="0">
                <a:solidFill>
                  <a:schemeClr val="bg2"/>
                </a:solidFill>
              </a:rPr>
              <a:t> </a:t>
            </a:r>
          </a:p>
          <a:p>
            <a:pPr marL="171450" indent="-171450" algn="ctr">
              <a:buFont typeface="Arial" panose="020B0604020202020204" pitchFamily="34" charset="0"/>
              <a:buChar char="•"/>
            </a:pPr>
            <a:r>
              <a:rPr lang="el-GR" sz="1200" dirty="0">
                <a:solidFill>
                  <a:schemeClr val="bg2"/>
                </a:solidFill>
              </a:rPr>
              <a:t>ΜΙΕΕΚ. Πρόσβαση</a:t>
            </a:r>
            <a:r>
              <a:rPr lang="en-US" sz="1200" dirty="0">
                <a:solidFill>
                  <a:schemeClr val="bg2"/>
                </a:solidFill>
              </a:rPr>
              <a:t>: </a:t>
            </a:r>
            <a:r>
              <a:rPr lang="el-GR" sz="1200" dirty="0">
                <a:solidFill>
                  <a:schemeClr val="bg2"/>
                </a:solidFill>
              </a:rPr>
              <a:t>συνεξέταση προϋποθέσεων</a:t>
            </a:r>
          </a:p>
          <a:p>
            <a:pPr algn="ctr"/>
            <a:endParaRPr lang="en-US" dirty="0"/>
          </a:p>
        </p:txBody>
      </p:sp>
      <p:cxnSp>
        <p:nvCxnSpPr>
          <p:cNvPr id="84" name="Straight Connector 83"/>
          <p:cNvCxnSpPr/>
          <p:nvPr/>
        </p:nvCxnSpPr>
        <p:spPr>
          <a:xfrm>
            <a:off x="4951932" y="2014582"/>
            <a:ext cx="21009" cy="23681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941784" y="1985672"/>
            <a:ext cx="10148" cy="2891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4505"/>
            <a:ext cx="1435515" cy="94631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Εσπερινά Σχολεία / Εσπερινές Τεχνικές Σχολές</a:t>
            </a:r>
            <a:endParaRPr lang="en-US" sz="1000" dirty="0"/>
          </a:p>
        </p:txBody>
      </p:sp>
      <p:cxnSp>
        <p:nvCxnSpPr>
          <p:cNvPr id="125" name="Straight Arrow Connector 124"/>
          <p:cNvCxnSpPr/>
          <p:nvPr/>
        </p:nvCxnSpPr>
        <p:spPr>
          <a:xfrm flipV="1">
            <a:off x="1743028" y="2324457"/>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3882373" y="4376085"/>
            <a:ext cx="1046684" cy="2491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60210" y="1736984"/>
            <a:ext cx="517376" cy="2799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89764" y="3496869"/>
            <a:ext cx="48782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51932" y="4388540"/>
            <a:ext cx="496367" cy="3267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09598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37150" cy="822740"/>
          </a:xfrm>
        </p:spPr>
        <p:txBody>
          <a:bodyPr>
            <a:normAutofit/>
          </a:bodyPr>
          <a:lstStyle/>
          <a:p>
            <a:pPr algn="ctr"/>
            <a:r>
              <a:rPr lang="el-GR" sz="3000" b="1" dirty="0" err="1"/>
              <a:t>Βαθμιδεσ</a:t>
            </a:r>
            <a:r>
              <a:rPr lang="el-GR" sz="3000" b="1" dirty="0"/>
              <a:t>   </a:t>
            </a:r>
            <a:r>
              <a:rPr lang="el-GR" sz="3000" b="1" dirty="0" err="1"/>
              <a:t>ΕΚΠΑΙΔΕΥΣΗσ</a:t>
            </a:r>
            <a:r>
              <a:rPr lang="el-GR" sz="3000" b="1" dirty="0"/>
              <a:t>   ΚΑΙ </a:t>
            </a:r>
            <a:r>
              <a:rPr lang="el-GR" sz="3000" b="1" dirty="0" err="1"/>
              <a:t>ειδοσ</a:t>
            </a:r>
            <a:r>
              <a:rPr lang="el-GR" sz="3000" b="1" dirty="0"/>
              <a:t> / </a:t>
            </a:r>
            <a:r>
              <a:rPr lang="el-GR" sz="3000" b="1" dirty="0" err="1"/>
              <a:t>τροποσ</a:t>
            </a:r>
            <a:r>
              <a:rPr lang="el-GR" sz="3000" b="1" dirty="0"/>
              <a:t> ΠΡΟΣΒΑΣΗΣ</a:t>
            </a:r>
            <a:endParaRPr lang="en-US" sz="3000" b="1"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538386" y="2635624"/>
            <a:ext cx="1221511" cy="8478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solidFill>
                  <a:schemeClr val="bg2"/>
                </a:solidFill>
              </a:rPr>
              <a:t>Γυμνάσιο, 3 χρόνια </a:t>
            </a:r>
            <a:endParaRPr lang="en-US" sz="1100" dirty="0">
              <a:solidFill>
                <a:schemeClr val="bg2"/>
              </a:solidFill>
            </a:endParaRPr>
          </a:p>
        </p:txBody>
      </p:sp>
      <p:sp>
        <p:nvSpPr>
          <p:cNvPr id="34" name="Rectangle 33"/>
          <p:cNvSpPr/>
          <p:nvPr/>
        </p:nvSpPr>
        <p:spPr>
          <a:xfrm>
            <a:off x="2469733" y="1641992"/>
            <a:ext cx="1464092" cy="84300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Γενική Εκπαίδευση, Λύκειο, 3 χρόνια, Απολυτήριο</a:t>
            </a:r>
            <a:endParaRPr lang="en-US" sz="1000" dirty="0"/>
          </a:p>
        </p:txBody>
      </p:sp>
      <p:sp>
        <p:nvSpPr>
          <p:cNvPr id="35" name="Rectangle 34"/>
          <p:cNvSpPr/>
          <p:nvPr/>
        </p:nvSpPr>
        <p:spPr>
          <a:xfrm>
            <a:off x="2450150" y="2717577"/>
            <a:ext cx="1483675" cy="98730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Δευτεροβάθμια Τεχνική και Επαγγελματική</a:t>
            </a:r>
          </a:p>
          <a:p>
            <a:pPr algn="ctr"/>
            <a:r>
              <a:rPr lang="el-GR" sz="1000" dirty="0"/>
              <a:t>Εκπαίδευση,</a:t>
            </a:r>
          </a:p>
          <a:p>
            <a:pPr algn="ctr"/>
            <a:r>
              <a:rPr lang="el-GR" sz="1000" dirty="0"/>
              <a:t>ΤΕΣΕΚ, 3 χρόνια, Απολυτήριο </a:t>
            </a:r>
            <a:endParaRPr lang="en-US" sz="1000" dirty="0"/>
          </a:p>
        </p:txBody>
      </p:sp>
      <p:cxnSp>
        <p:nvCxnSpPr>
          <p:cNvPr id="53" name="Straight Connector 52"/>
          <p:cNvCxnSpPr/>
          <p:nvPr/>
        </p:nvCxnSpPr>
        <p:spPr>
          <a:xfrm>
            <a:off x="3762375" y="2014581"/>
            <a:ext cx="1189557" cy="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53978" y="3416057"/>
            <a:ext cx="1106232" cy="129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951932" y="2014582"/>
            <a:ext cx="21009" cy="23681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951932" y="1985672"/>
            <a:ext cx="0" cy="3687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7456"/>
            <a:ext cx="1464092" cy="94336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t>Εσπερινά Σχολεία / Εσπερινές Τεχνικές Σχολές</a:t>
            </a:r>
            <a:endParaRPr lang="en-US" sz="1000" dirty="0"/>
          </a:p>
        </p:txBody>
      </p:sp>
      <p:cxnSp>
        <p:nvCxnSpPr>
          <p:cNvPr id="125" name="Straight Arrow Connector 124"/>
          <p:cNvCxnSpPr/>
          <p:nvPr/>
        </p:nvCxnSpPr>
        <p:spPr>
          <a:xfrm flipV="1">
            <a:off x="1743028" y="2324457"/>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62375" y="4382752"/>
            <a:ext cx="118955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60210" y="1736984"/>
            <a:ext cx="517376" cy="2799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41784" y="4376341"/>
            <a:ext cx="496367" cy="3267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75967" y="3765493"/>
            <a:ext cx="4068172" cy="19241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400" dirty="0"/>
          </a:p>
          <a:p>
            <a:pPr marL="171450" indent="-171450" algn="ctr">
              <a:buFont typeface="Arial" panose="020B0604020202020204" pitchFamily="34" charset="0"/>
              <a:buChar char="•"/>
            </a:pPr>
            <a:r>
              <a:rPr lang="el-GR" sz="1400" dirty="0"/>
              <a:t>Αδιαβάθμητη Εκπαίδευση</a:t>
            </a:r>
            <a:r>
              <a:rPr lang="en-US" sz="1400" dirty="0"/>
              <a:t>: </a:t>
            </a:r>
            <a:r>
              <a:rPr lang="el-GR" sz="1400" dirty="0"/>
              <a:t>Δημόσια και Ιδιωτική </a:t>
            </a:r>
          </a:p>
          <a:p>
            <a:pPr algn="ctr"/>
            <a:r>
              <a:rPr lang="el-GR" sz="1400" dirty="0"/>
              <a:t>α) Ι.Ε.Κ. – Δημόσια και Ιδιωτικά Ινστιτούτα Επαγγελματικής Εκπαίδευσης και Κατάρτισης Ελλάδας</a:t>
            </a:r>
          </a:p>
          <a:p>
            <a:pPr algn="ctr"/>
            <a:r>
              <a:rPr lang="el-GR" sz="1400" dirty="0"/>
              <a:t>β) Ε.Ε.Σ. Εργαστήρια Ελευθέρων Σπουδών</a:t>
            </a:r>
          </a:p>
          <a:p>
            <a:pPr algn="ctr"/>
            <a:r>
              <a:rPr lang="el-GR" sz="1400" dirty="0"/>
              <a:t>Πρόσβαση</a:t>
            </a:r>
            <a:r>
              <a:rPr lang="en-US" sz="1400" dirty="0"/>
              <a:t>: </a:t>
            </a:r>
            <a:r>
              <a:rPr lang="el-GR" sz="1400" dirty="0"/>
              <a:t>Συνεξέταση προϋποθέσεων</a:t>
            </a:r>
          </a:p>
          <a:p>
            <a:pPr algn="ctr"/>
            <a:r>
              <a:rPr lang="el-GR" sz="1400" dirty="0"/>
              <a:t>γ) Διά Βίου Εκπαίδευση</a:t>
            </a:r>
            <a:r>
              <a:rPr lang="en-US" sz="1400" dirty="0"/>
              <a:t>: </a:t>
            </a:r>
            <a:r>
              <a:rPr lang="el-GR" sz="1400" dirty="0"/>
              <a:t>Σεμινάρια μακράς διαρκείας, Προγράμματα Κατάρτισης (</a:t>
            </a:r>
            <a:r>
              <a:rPr lang="el-GR" sz="1400" dirty="0" err="1"/>
              <a:t>ΑνΑΔ</a:t>
            </a:r>
            <a:r>
              <a:rPr lang="el-GR" sz="1400" dirty="0"/>
              <a:t>, ΚΕΒΕ)</a:t>
            </a:r>
          </a:p>
          <a:p>
            <a:pPr algn="ctr"/>
            <a:endParaRPr lang="el-GR" sz="1200" dirty="0"/>
          </a:p>
          <a:p>
            <a:pPr algn="ctr"/>
            <a:endParaRPr lang="el-GR" sz="1200" dirty="0"/>
          </a:p>
          <a:p>
            <a:pPr algn="ctr"/>
            <a:endParaRPr lang="en-US" dirty="0"/>
          </a:p>
        </p:txBody>
      </p:sp>
      <p:sp>
        <p:nvSpPr>
          <p:cNvPr id="26" name="Rectangle 25"/>
          <p:cNvSpPr/>
          <p:nvPr/>
        </p:nvSpPr>
        <p:spPr>
          <a:xfrm>
            <a:off x="5554958" y="1507263"/>
            <a:ext cx="4093023" cy="1516006"/>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100" dirty="0"/>
          </a:p>
          <a:p>
            <a:pPr algn="ctr"/>
            <a:endParaRPr lang="en-US" sz="1100" dirty="0"/>
          </a:p>
          <a:p>
            <a:pPr algn="ctr"/>
            <a:r>
              <a:rPr lang="el-GR" sz="1400" dirty="0">
                <a:solidFill>
                  <a:schemeClr val="bg2"/>
                </a:solidFill>
              </a:rPr>
              <a:t>Τριτοβάθμια Εκπαίδευση Ανώτατης και Ανώτερης Εκπαίδευσης σε άλλες χώρες. </a:t>
            </a:r>
            <a:endParaRPr lang="en-US" sz="1400" dirty="0">
              <a:solidFill>
                <a:schemeClr val="bg2"/>
              </a:solidFill>
            </a:endParaRPr>
          </a:p>
          <a:p>
            <a:pPr algn="ctr"/>
            <a:r>
              <a:rPr lang="el-GR" sz="1400" dirty="0">
                <a:solidFill>
                  <a:schemeClr val="bg2"/>
                </a:solidFill>
              </a:rPr>
              <a:t>Πρόσβαση</a:t>
            </a:r>
            <a:r>
              <a:rPr lang="en-US" sz="1400" dirty="0">
                <a:solidFill>
                  <a:schemeClr val="bg2"/>
                </a:solidFill>
              </a:rPr>
              <a:t>: </a:t>
            </a:r>
            <a:r>
              <a:rPr lang="el-GR" sz="1400" dirty="0">
                <a:solidFill>
                  <a:schemeClr val="bg2"/>
                </a:solidFill>
              </a:rPr>
              <a:t>Συνεξέταση προσόντων/παραγόντων (Βαθμολογία Απολυτηρίου, βαθμών σε συγκεκριμένα μαθήματα, πιθανές εξετάσεις, γνώση ξένης γλώσσας, </a:t>
            </a:r>
            <a:r>
              <a:rPr lang="en-US" sz="1400" dirty="0">
                <a:solidFill>
                  <a:schemeClr val="bg2"/>
                </a:solidFill>
              </a:rPr>
              <a:t>portfolio</a:t>
            </a:r>
            <a:r>
              <a:rPr lang="en-GB" sz="1400" dirty="0">
                <a:solidFill>
                  <a:schemeClr val="bg2"/>
                </a:solidFill>
              </a:rPr>
              <a:t> </a:t>
            </a:r>
            <a:r>
              <a:rPr lang="el-GR" sz="1400" dirty="0">
                <a:solidFill>
                  <a:schemeClr val="bg2"/>
                </a:solidFill>
              </a:rPr>
              <a:t>κ.λπ.)</a:t>
            </a:r>
          </a:p>
          <a:p>
            <a:pPr algn="ctr"/>
            <a:endParaRPr lang="el-GR" sz="1100" dirty="0"/>
          </a:p>
          <a:p>
            <a:pPr marL="171450" indent="-171450" algn="ctr">
              <a:buFont typeface="Arial" panose="020B0604020202020204" pitchFamily="34" charset="0"/>
              <a:buChar char="•"/>
            </a:pPr>
            <a:endParaRPr lang="el-GR" sz="1200" dirty="0"/>
          </a:p>
          <a:p>
            <a:pPr algn="ctr"/>
            <a:endParaRPr lang="el-GR" sz="1200" dirty="0"/>
          </a:p>
          <a:p>
            <a:pPr algn="ctr"/>
            <a:endParaRPr lang="en-US" dirty="0"/>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411484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90E00-9930-49CE-ADFE-6D9F8F98F4DF}"/>
              </a:ext>
            </a:extLst>
          </p:cNvPr>
          <p:cNvSpPr>
            <a:spLocks noGrp="1"/>
          </p:cNvSpPr>
          <p:nvPr>
            <p:ph type="ctrTitle"/>
          </p:nvPr>
        </p:nvSpPr>
        <p:spPr>
          <a:xfrm>
            <a:off x="1293542" y="1193181"/>
            <a:ext cx="9336360" cy="3351026"/>
          </a:xfrm>
        </p:spPr>
        <p:txBody>
          <a:bodyPr>
            <a:normAutofit fontScale="90000"/>
          </a:bodyPr>
          <a:lstStyle/>
          <a:p>
            <a:pPr algn="ctr">
              <a:lnSpc>
                <a:spcPct val="150000"/>
              </a:lnSpc>
            </a:pPr>
            <a:r>
              <a:rPr lang="el-GR" altLang="en-US" sz="4000" b="1" cap="none" dirty="0">
                <a:solidFill>
                  <a:schemeClr val="bg2"/>
                </a:solidFill>
                <a:latin typeface="Arial" panose="020B0604020202020204" pitchFamily="34" charset="0"/>
                <a:cs typeface="Arial" panose="020B0604020202020204" pitchFamily="34" charset="0"/>
              </a:rPr>
              <a:t>ΔΗΜΟΣΙΑ  ΤΡΙΤΟΒΑΘΜΙΑ   ΕΚΠΑΙΔΕΥΣΗ </a:t>
            </a:r>
            <a:br>
              <a:rPr lang="el-GR" altLang="en-US" sz="4000" b="1" cap="none" dirty="0">
                <a:solidFill>
                  <a:schemeClr val="bg2"/>
                </a:solidFill>
                <a:latin typeface="Arial" panose="020B0604020202020204" pitchFamily="34" charset="0"/>
                <a:cs typeface="Arial" panose="020B0604020202020204" pitchFamily="34" charset="0"/>
              </a:rPr>
            </a:br>
            <a:r>
              <a:rPr lang="el-GR" altLang="en-US" sz="4000" b="1" cap="none" dirty="0">
                <a:solidFill>
                  <a:schemeClr val="bg2"/>
                </a:solidFill>
                <a:latin typeface="Arial" panose="020B0604020202020204" pitchFamily="34" charset="0"/>
                <a:cs typeface="Arial" panose="020B0604020202020204" pitchFamily="34" charset="0"/>
              </a:rPr>
              <a:t>ΚΥΠΡΟΥ  ΚΑΙ  ΕΛΛΑΔΑΣ </a:t>
            </a:r>
            <a:br>
              <a:rPr lang="el-GR" altLang="en-US" sz="4000" b="1" cap="none" dirty="0">
                <a:solidFill>
                  <a:schemeClr val="bg2"/>
                </a:solidFill>
                <a:latin typeface="Arial" panose="020B0604020202020204" pitchFamily="34" charset="0"/>
                <a:cs typeface="Arial" panose="020B0604020202020204" pitchFamily="34" charset="0"/>
              </a:rPr>
            </a:br>
            <a:r>
              <a:rPr lang="el-GR" altLang="en-US" sz="4000" b="1" cap="none" dirty="0">
                <a:solidFill>
                  <a:schemeClr val="bg2"/>
                </a:solidFill>
                <a:latin typeface="Arial" panose="020B0604020202020204" pitchFamily="34" charset="0"/>
                <a:cs typeface="Arial" panose="020B0604020202020204" pitchFamily="34" charset="0"/>
              </a:rPr>
              <a:t/>
            </a:r>
            <a:br>
              <a:rPr lang="el-GR" altLang="en-US" sz="4000" b="1" cap="none" dirty="0">
                <a:solidFill>
                  <a:schemeClr val="bg2"/>
                </a:solidFill>
                <a:latin typeface="Arial" panose="020B0604020202020204" pitchFamily="34" charset="0"/>
                <a:cs typeface="Arial" panose="020B0604020202020204" pitchFamily="34" charset="0"/>
              </a:rPr>
            </a:br>
            <a:r>
              <a:rPr lang="el-GR" altLang="en-US" sz="4000" b="1" cap="none" dirty="0">
                <a:solidFill>
                  <a:schemeClr val="bg2"/>
                </a:solidFill>
                <a:latin typeface="Arial" panose="020B0604020202020204" pitchFamily="34" charset="0"/>
                <a:cs typeface="Arial" panose="020B0604020202020204" pitchFamily="34" charset="0"/>
              </a:rPr>
              <a:t>ΔΙΑΔΙΚΑΣΙΑ   ΠΡΟΣΒΑΣΗΣ  (202</a:t>
            </a:r>
            <a:r>
              <a:rPr lang="en-US" altLang="en-US" sz="4000" b="1" cap="none" dirty="0">
                <a:solidFill>
                  <a:schemeClr val="bg2"/>
                </a:solidFill>
                <a:latin typeface="Arial" panose="020B0604020202020204" pitchFamily="34" charset="0"/>
                <a:cs typeface="Arial" panose="020B0604020202020204" pitchFamily="34" charset="0"/>
              </a:rPr>
              <a:t>3</a:t>
            </a:r>
            <a:r>
              <a:rPr lang="el-GR" altLang="en-US" sz="4000" b="1" cap="none" dirty="0">
                <a:solidFill>
                  <a:schemeClr val="bg2"/>
                </a:solidFill>
                <a:latin typeface="Arial" panose="020B0604020202020204" pitchFamily="34" charset="0"/>
                <a:cs typeface="Arial" panose="020B0604020202020204" pitchFamily="34" charset="0"/>
              </a:rPr>
              <a:t>)</a:t>
            </a:r>
            <a:endParaRPr lang="el-GR" sz="4000" b="1" dirty="0">
              <a:solidFill>
                <a:schemeClr val="bg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58030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57201"/>
            <a:ext cx="9489688" cy="1253382"/>
          </a:xfrm>
          <a:solidFill>
            <a:schemeClr val="accent1"/>
          </a:solidFill>
          <a:ln>
            <a:solidFill>
              <a:schemeClr val="accent1"/>
            </a:solidFill>
          </a:ln>
        </p:spPr>
        <p:txBody>
          <a:bodyPr>
            <a:normAutofit fontScale="90000"/>
          </a:bodyPr>
          <a:lstStyle/>
          <a:p>
            <a:pPr algn="ctr"/>
            <a:r>
              <a:rPr lang="el-GR" dirty="0">
                <a:solidFill>
                  <a:srgbClr val="7030A0"/>
                </a:solidFill>
                <a:latin typeface="Times New Roman" panose="02020603050405020304" pitchFamily="18" charset="0"/>
                <a:cs typeface="Times New Roman" panose="02020603050405020304" pitchFamily="18" charset="0"/>
              </a:rPr>
              <a:t> </a:t>
            </a:r>
            <a:r>
              <a:rPr lang="el-GR" sz="31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Ι /  ΔΗΜΟΣΙΑ ΤΡΙΤΟΒΑΘΜΙΑ</a:t>
            </a:r>
            <a:br>
              <a:rPr lang="el-GR" sz="31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1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ΕΚΠΑΙΔΕΥΣΗ ΚΥΠΡΟΥ - ΕΛΛΑΔΑΣ  </a:t>
            </a:r>
            <a:r>
              <a:rPr lang="el-GR" sz="4400" b="1" dirty="0">
                <a:solidFill>
                  <a:schemeClr val="accent2">
                    <a:lumMod val="75000"/>
                  </a:schemeClr>
                </a:solidFill>
                <a:effectLst>
                  <a:outerShdw blurRad="38100" dist="38100" dir="2700000" algn="tl">
                    <a:srgbClr val="C0C0C0"/>
                  </a:outerShdw>
                </a:effectLst>
                <a:latin typeface="Times New Roman" pitchFamily="18" charset="0"/>
              </a:rPr>
              <a:t/>
            </a:r>
            <a:br>
              <a:rPr lang="el-GR" sz="4400" b="1" dirty="0">
                <a:solidFill>
                  <a:schemeClr val="accent2">
                    <a:lumMod val="75000"/>
                  </a:schemeClr>
                </a:solidFill>
                <a:effectLst>
                  <a:outerShdw blurRad="38100" dist="38100" dir="2700000" algn="tl">
                    <a:srgbClr val="C0C0C0"/>
                  </a:outerShdw>
                </a:effectLst>
                <a:latin typeface="Times New Roman" pitchFamily="18" charset="0"/>
              </a:rPr>
            </a:br>
            <a:endParaRPr lang="en-US" b="1" dirty="0">
              <a:solidFill>
                <a:schemeClr val="bg2"/>
              </a:solidFill>
            </a:endParaRPr>
          </a:p>
        </p:txBody>
      </p:sp>
      <p:sp>
        <p:nvSpPr>
          <p:cNvPr id="3" name="Footer Placeholder 2"/>
          <p:cNvSpPr>
            <a:spLocks noGrp="1"/>
          </p:cNvSpPr>
          <p:nvPr>
            <p:ph type="ftr" sz="quarter" idx="11"/>
          </p:nvPr>
        </p:nvSpPr>
        <p:spPr/>
        <p:txBody>
          <a:bodyPr/>
          <a:lstStyle/>
          <a:p>
            <a:r>
              <a:rPr lang="el-GR" smtClean="0"/>
              <a:t>ΥΣΕΑ, ΝΟΕΜΒΡΙΟΣ 2022</a:t>
            </a:r>
            <a:endParaRPr lang="en-GB"/>
          </a:p>
        </p:txBody>
      </p:sp>
      <p:sp>
        <p:nvSpPr>
          <p:cNvPr id="4" name="Rectangle 3"/>
          <p:cNvSpPr/>
          <p:nvPr/>
        </p:nvSpPr>
        <p:spPr>
          <a:xfrm>
            <a:off x="2173045" y="1904103"/>
            <a:ext cx="6970955" cy="3693319"/>
          </a:xfrm>
          <a:prstGeom prst="rect">
            <a:avLst/>
          </a:prstGeom>
        </p:spPr>
        <p:txBody>
          <a:bodyPr wrap="square">
            <a:spAutoFit/>
          </a:bodyPr>
          <a:lstStyle/>
          <a:p>
            <a:r>
              <a:rPr lang="el-GR" sz="2400" b="1" dirty="0">
                <a:solidFill>
                  <a:srgbClr val="CC3300"/>
                </a:solidFill>
                <a:effectLst>
                  <a:outerShdw blurRad="38100" dist="38100" dir="2700000" algn="tl">
                    <a:srgbClr val="C0C0C0"/>
                  </a:outerShdw>
                </a:effectLst>
                <a:latin typeface="Times New Roman" pitchFamily="18" charset="0"/>
              </a:rPr>
              <a:t/>
            </a:r>
            <a:br>
              <a:rPr lang="el-GR" sz="2400" b="1" dirty="0">
                <a:solidFill>
                  <a:srgbClr val="CC330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4  Επιστημονικά Πεδία Α.Α.Ε.Ι. </a:t>
            </a:r>
            <a:r>
              <a:rPr lang="en-US" sz="2400" b="1" dirty="0">
                <a:solidFill>
                  <a:srgbClr val="002060"/>
                </a:solidFill>
                <a:effectLst>
                  <a:outerShdw blurRad="38100" dist="38100" dir="2700000" algn="tl">
                    <a:srgbClr val="C0C0C0"/>
                  </a:outerShdw>
                </a:effectLst>
                <a:latin typeface="Times New Roman" pitchFamily="18" charset="0"/>
              </a:rPr>
              <a:t> K</a:t>
            </a:r>
            <a:r>
              <a:rPr lang="el-GR" sz="2400" b="1" dirty="0" err="1">
                <a:solidFill>
                  <a:srgbClr val="002060"/>
                </a:solidFill>
                <a:effectLst>
                  <a:outerShdw blurRad="38100" dist="38100" dir="2700000" algn="tl">
                    <a:srgbClr val="C0C0C0"/>
                  </a:outerShdw>
                </a:effectLst>
                <a:latin typeface="Times New Roman" pitchFamily="18" charset="0"/>
              </a:rPr>
              <a:t>ύπρου</a:t>
            </a: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4  Επιστημονικά Πεδία Α.Α.Ε.Ι.  Ελλάδας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sz="2400" b="1" dirty="0">
                <a:solidFill>
                  <a:srgbClr val="002060"/>
                </a:solidFill>
                <a:effectLst>
                  <a:outerShdw blurRad="38100" dist="38100" dir="2700000" algn="tl">
                    <a:srgbClr val="C0C0C0"/>
                  </a:outerShdw>
                </a:effectLst>
                <a:latin typeface="Times New Roman" pitchFamily="18" charset="0"/>
              </a:rPr>
              <a:t/>
            </a:r>
            <a:br>
              <a:rPr lang="el-GR" sz="2400" b="1" dirty="0">
                <a:solidFill>
                  <a:srgbClr val="002060"/>
                </a:solidFill>
                <a:effectLst>
                  <a:outerShdw blurRad="38100" dist="38100" dir="2700000" algn="tl">
                    <a:srgbClr val="C0C0C0"/>
                  </a:outerShdw>
                </a:effectLst>
                <a:latin typeface="Times New Roman" pitchFamily="18" charset="0"/>
              </a:rPr>
            </a:br>
            <a:r>
              <a:rPr lang="el-GR" dirty="0">
                <a:solidFill>
                  <a:srgbClr val="002060"/>
                </a:solidFill>
                <a:effectLst>
                  <a:outerShdw blurRad="38100" dist="38100" dir="2700000" algn="tl">
                    <a:srgbClr val="C0C0C0"/>
                  </a:outerShdw>
                </a:effectLst>
              </a:rPr>
              <a:t>= Συναφές περιεχόμενο σπουδών - Σχετικό συγγενές αντικείμενο εργασίας</a:t>
            </a:r>
          </a:p>
          <a:p>
            <a:r>
              <a:rPr lang="el-GR" dirty="0">
                <a:solidFill>
                  <a:srgbClr val="002060"/>
                </a:solidFill>
                <a:effectLst>
                  <a:outerShdw blurRad="38100" dist="38100" dir="2700000" algn="tl">
                    <a:srgbClr val="C0C0C0"/>
                  </a:outerShdw>
                </a:effectLst>
              </a:rPr>
              <a:t/>
            </a:r>
            <a:br>
              <a:rPr lang="el-GR" dirty="0">
                <a:solidFill>
                  <a:srgbClr val="002060"/>
                </a:solidFill>
                <a:effectLst>
                  <a:outerShdw blurRad="38100" dist="38100" dir="2700000" algn="tl">
                    <a:srgbClr val="C0C0C0"/>
                  </a:outerShdw>
                </a:effectLst>
              </a:rPr>
            </a:br>
            <a:r>
              <a:rPr lang="el-GR" dirty="0">
                <a:solidFill>
                  <a:srgbClr val="002060"/>
                </a:solidFill>
                <a:effectLst>
                  <a:outerShdw blurRad="38100" dist="38100" dir="2700000" algn="tl">
                    <a:srgbClr val="C0C0C0"/>
                  </a:outerShdw>
                </a:effectLst>
              </a:rPr>
              <a:t>=Τα ίδια σχεδόν εξεταζόμενα μαθήματα Πρόσβασης σε Τμήματα του ίδιου Επιστημονικού Πεδίου</a:t>
            </a:r>
            <a:endParaRPr lang="en-US" dirty="0">
              <a:solidFill>
                <a:srgbClr val="002060"/>
              </a:solidFill>
            </a:endParaRPr>
          </a:p>
        </p:txBody>
      </p:sp>
    </p:spTree>
    <p:extLst>
      <p:ext uri="{BB962C8B-B14F-4D97-AF65-F5344CB8AC3E}">
        <p14:creationId xmlns:p14="http://schemas.microsoft.com/office/powerpoint/2010/main" val="128387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endParaRPr lang="en-US" sz="3100" b="1" i="1" dirty="0">
              <a:solidFill>
                <a:srgbClr val="7030A0"/>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
        <p:nvSpPr>
          <p:cNvPr id="5" name="Rectangle 4"/>
          <p:cNvSpPr/>
          <p:nvPr/>
        </p:nvSpPr>
        <p:spPr>
          <a:xfrm>
            <a:off x="1752600" y="277731"/>
            <a:ext cx="8686800" cy="1708160"/>
          </a:xfrm>
          <a:prstGeom prst="rect">
            <a:avLst/>
          </a:prstGeom>
        </p:spPr>
        <p:txBody>
          <a:bodyPr wrap="square">
            <a:spAutoFit/>
          </a:bodyPr>
          <a:lstStyle/>
          <a:p>
            <a:pPr algn="ctr" defTabSz="514350">
              <a:spcBef>
                <a:spcPts val="563"/>
              </a:spcBef>
            </a:pPr>
            <a:r>
              <a:rPr lang="el-GR" sz="2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ΕΠΙΣΤΗΜΟΝΙΚΑ ΠΕΔΙΑ: </a:t>
            </a:r>
            <a:r>
              <a:rPr lang="el-GR" sz="2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dirty="0">
                <a:solidFill>
                  <a:schemeClr val="bg2"/>
                </a:solidFill>
                <a:latin typeface="Times New Roman" panose="02020603050405020304" pitchFamily="18" charset="0"/>
                <a:cs typeface="Times New Roman" panose="02020603050405020304" pitchFamily="18" charset="0"/>
              </a:rPr>
              <a:t>Ομαδοποίηση Τμημάτων που ανήκουν σε διάφορες Σχολές στα Δημόσια ΑΑΕΙ Κύπρου και Ελλάδας. </a:t>
            </a:r>
          </a:p>
          <a:p>
            <a:pPr algn="just" defTabSz="514350">
              <a:spcBef>
                <a:spcPts val="563"/>
              </a:spcBef>
            </a:pPr>
            <a:r>
              <a:rPr lang="el-GR" dirty="0">
                <a:solidFill>
                  <a:schemeClr val="bg2"/>
                </a:solidFill>
                <a:latin typeface="Times New Roman" panose="02020603050405020304" pitchFamily="18" charset="0"/>
                <a:cs typeface="Times New Roman" panose="02020603050405020304" pitchFamily="18" charset="0"/>
              </a:rPr>
              <a:t>Επιλογή από </a:t>
            </a:r>
            <a:r>
              <a:rPr lang="el-GR" b="1" u="sng" dirty="0">
                <a:solidFill>
                  <a:schemeClr val="bg2"/>
                </a:solidFill>
                <a:latin typeface="Times New Roman" panose="02020603050405020304" pitchFamily="18" charset="0"/>
                <a:cs typeface="Times New Roman" panose="02020603050405020304" pitchFamily="18" charset="0"/>
              </a:rPr>
              <a:t>ένα μόνο </a:t>
            </a:r>
            <a:r>
              <a:rPr lang="el-GR" dirty="0">
                <a:solidFill>
                  <a:schemeClr val="bg2"/>
                </a:solidFill>
                <a:latin typeface="Times New Roman" panose="02020603050405020304" pitchFamily="18" charset="0"/>
                <a:cs typeface="Times New Roman" panose="02020603050405020304" pitchFamily="18" charset="0"/>
              </a:rPr>
              <a:t>Επιστημονικό Πεδίο κατά την υποβολή της Δήλωσης Προτίμησης των Σχολών/Τμημάτων των ΑΑΕΙ Ελλάδας.</a:t>
            </a:r>
          </a:p>
        </p:txBody>
      </p:sp>
      <p:graphicFrame>
        <p:nvGraphicFramePr>
          <p:cNvPr id="6" name="Table 5"/>
          <p:cNvGraphicFramePr>
            <a:graphicFrameLocks noGrp="1"/>
          </p:cNvGraphicFramePr>
          <p:nvPr/>
        </p:nvGraphicFramePr>
        <p:xfrm>
          <a:off x="2133600" y="2209800"/>
          <a:ext cx="7696200" cy="3769016"/>
        </p:xfrm>
        <a:graphic>
          <a:graphicData uri="http://schemas.openxmlformats.org/drawingml/2006/table">
            <a:tbl>
              <a:tblPr firstRow="1" bandRow="1">
                <a:tableStyleId>{22838BEF-8BB2-4498-84A7-C5851F593DF1}</a:tableStyleId>
              </a:tblPr>
              <a:tblGrid>
                <a:gridCol w="3400378">
                  <a:extLst>
                    <a:ext uri="{9D8B030D-6E8A-4147-A177-3AD203B41FA5}">
                      <a16:colId xmlns:a16="http://schemas.microsoft.com/office/drawing/2014/main" xmlns="" val="2205819269"/>
                    </a:ext>
                  </a:extLst>
                </a:gridCol>
                <a:gridCol w="4295822">
                  <a:extLst>
                    <a:ext uri="{9D8B030D-6E8A-4147-A177-3AD203B41FA5}">
                      <a16:colId xmlns:a16="http://schemas.microsoft.com/office/drawing/2014/main" xmlns="" val="286392130"/>
                    </a:ext>
                  </a:extLst>
                </a:gridCol>
              </a:tblGrid>
              <a:tr h="1815408">
                <a:tc>
                  <a:txBody>
                    <a:bodyPr/>
                    <a:lstStyle/>
                    <a:p>
                      <a:pPr lvl="0" defTabSz="685800">
                        <a:lnSpc>
                          <a:spcPct val="107000"/>
                        </a:lnSpc>
                        <a:spcBef>
                          <a:spcPts val="750"/>
                        </a:spcBef>
                        <a:buSzTx/>
                      </a:pPr>
                      <a:r>
                        <a:rPr lang="el-GR" sz="1800" u="sng" cap="none" dirty="0">
                          <a:solidFill>
                            <a:srgbClr val="002060"/>
                          </a:solidFill>
                        </a:rPr>
                        <a:t>1ο ΕΠΙΣΤΗΜΟΝΙΚΟ ΠΕΔΙΟ </a:t>
                      </a:r>
                    </a:p>
                    <a:p>
                      <a:pPr lvl="0" defTabSz="685800">
                        <a:lnSpc>
                          <a:spcPct val="107000"/>
                        </a:lnSpc>
                        <a:spcBef>
                          <a:spcPts val="750"/>
                        </a:spcBef>
                        <a:buSzTx/>
                      </a:pPr>
                      <a:r>
                        <a:rPr lang="el-GR" sz="1800" b="0" u="none" cap="none" dirty="0"/>
                        <a:t>ΑΝΘΡΩΠΙΣΤΙΚΩΝ, ΝΟΜΙΚΩΝ ΚΑΙ </a:t>
                      </a:r>
                    </a:p>
                    <a:p>
                      <a:pPr lvl="0" defTabSz="685800">
                        <a:lnSpc>
                          <a:spcPct val="107000"/>
                        </a:lnSpc>
                        <a:spcBef>
                          <a:spcPts val="750"/>
                        </a:spcBef>
                        <a:buSzTx/>
                      </a:pPr>
                      <a:r>
                        <a:rPr lang="el-GR" sz="1800" b="0" u="none" cap="none" dirty="0"/>
                        <a:t>ΚΟΙΝΩΝΙΚΩΝ ΕΠΙΣΤΗΜΩΝ</a:t>
                      </a:r>
                    </a:p>
                    <a:p>
                      <a:endParaRPr lang="en-GB" sz="1800" dirty="0">
                        <a:latin typeface="Arial" panose="020B0604020202020204" pitchFamily="34" charset="0"/>
                        <a:cs typeface="Arial" panose="020B0604020202020204" pitchFamily="34" charset="0"/>
                      </a:endParaRPr>
                    </a:p>
                  </a:txBody>
                  <a:tcPr marL="68580" marR="68580" marT="34290" marB="34290"/>
                </a:tc>
                <a:tc>
                  <a:txBody>
                    <a:bodyPr/>
                    <a:lstStyle/>
                    <a:p>
                      <a:pPr lvl="0" defTabSz="685800">
                        <a:lnSpc>
                          <a:spcPct val="90000"/>
                        </a:lnSpc>
                        <a:spcBef>
                          <a:spcPts val="750"/>
                        </a:spcBef>
                        <a:buClr>
                          <a:srgbClr val="009999"/>
                        </a:buClr>
                        <a:buSzPct val="120000"/>
                      </a:pPr>
                      <a:r>
                        <a:rPr lang="el-GR" sz="1800" u="sng" cap="none" dirty="0">
                          <a:solidFill>
                            <a:srgbClr val="002060"/>
                          </a:solidFill>
                        </a:rPr>
                        <a:t>3ο ΕΠΙΣΤΗΜΟΝΙΚΟ ΠΕΔΙΟ</a:t>
                      </a:r>
                    </a:p>
                    <a:p>
                      <a:pPr lvl="0" defTabSz="685800">
                        <a:lnSpc>
                          <a:spcPct val="107000"/>
                        </a:lnSpc>
                        <a:spcBef>
                          <a:spcPts val="750"/>
                        </a:spcBef>
                        <a:buSzTx/>
                      </a:pPr>
                      <a:endParaRPr lang="en-GB" sz="1800" b="1" u="none" cap="none" dirty="0"/>
                    </a:p>
                    <a:p>
                      <a:pPr lvl="0" defTabSz="685800">
                        <a:lnSpc>
                          <a:spcPct val="107000"/>
                        </a:lnSpc>
                        <a:spcBef>
                          <a:spcPts val="750"/>
                        </a:spcBef>
                        <a:buSzTx/>
                      </a:pPr>
                      <a:r>
                        <a:rPr lang="el-GR" sz="1800" b="0" u="none" cap="none" dirty="0"/>
                        <a:t>ΕΠΙΣΤΗΜΩΝ ΥΓΕΙΑΣ ΚΑΙ ΖΩΗΣ </a:t>
                      </a:r>
                    </a:p>
                    <a:p>
                      <a:endParaRPr lang="en-GB"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492577244"/>
                  </a:ext>
                </a:extLst>
              </a:tr>
              <a:tr h="1953608">
                <a:tc>
                  <a:txBody>
                    <a:bodyPr/>
                    <a:lstStyle/>
                    <a:p>
                      <a:pPr lvl="0" defTabSz="685800">
                        <a:lnSpc>
                          <a:spcPct val="107000"/>
                        </a:lnSpc>
                        <a:spcBef>
                          <a:spcPts val="750"/>
                        </a:spcBef>
                        <a:buSzTx/>
                      </a:pPr>
                      <a:r>
                        <a:rPr lang="el-GR" sz="1800" b="1" u="sng" cap="none" dirty="0">
                          <a:solidFill>
                            <a:srgbClr val="002060"/>
                          </a:solidFill>
                        </a:rPr>
                        <a:t>2ο ΕΠΙΣΤΗΜΟΝΙΚΟ ΠΕΔΙΟ </a:t>
                      </a:r>
                    </a:p>
                    <a:p>
                      <a:pPr lvl="0" defTabSz="685800">
                        <a:lnSpc>
                          <a:spcPct val="107000"/>
                        </a:lnSpc>
                        <a:spcBef>
                          <a:spcPts val="750"/>
                        </a:spcBef>
                        <a:buSzTx/>
                      </a:pPr>
                      <a:r>
                        <a:rPr lang="el-GR" sz="1800" u="none" cap="none" dirty="0"/>
                        <a:t>ΘΕΤΙΚΩΝ ΚΑΙ ΤΕΧΝΟΛΟΓΙΚΩΝ </a:t>
                      </a:r>
                    </a:p>
                    <a:p>
                      <a:pPr lvl="0" defTabSz="685800">
                        <a:lnSpc>
                          <a:spcPct val="90000"/>
                        </a:lnSpc>
                        <a:spcBef>
                          <a:spcPts val="750"/>
                        </a:spcBef>
                        <a:buClr>
                          <a:srgbClr val="009999"/>
                        </a:buClr>
                        <a:buSzPct val="120000"/>
                      </a:pPr>
                      <a:r>
                        <a:rPr lang="el-GR" sz="1800" u="none" cap="none" dirty="0"/>
                        <a:t>ΕΠΙΣΤΗΜΩΝ</a:t>
                      </a:r>
                    </a:p>
                    <a:p>
                      <a:endParaRPr lang="en-GB" sz="1800" dirty="0">
                        <a:latin typeface="Arial" panose="020B0604020202020204" pitchFamily="34" charset="0"/>
                        <a:cs typeface="Arial" panose="020B0604020202020204" pitchFamily="34" charset="0"/>
                      </a:endParaRPr>
                    </a:p>
                  </a:txBody>
                  <a:tcPr marL="68580" marR="68580" marT="34290" marB="34290"/>
                </a:tc>
                <a:tc>
                  <a:txBody>
                    <a:bodyPr/>
                    <a:lstStyle/>
                    <a:p>
                      <a:pPr lvl="0" defTabSz="685800">
                        <a:lnSpc>
                          <a:spcPct val="107000"/>
                        </a:lnSpc>
                        <a:spcBef>
                          <a:spcPts val="750"/>
                        </a:spcBef>
                        <a:buSzTx/>
                      </a:pPr>
                      <a:r>
                        <a:rPr lang="el-GR" sz="1800" b="1" u="sng" cap="none" dirty="0">
                          <a:solidFill>
                            <a:srgbClr val="002060"/>
                          </a:solidFill>
                        </a:rPr>
                        <a:t>4ο ΕΠΙΣΤΗΜΟΝΙΚΟ ΠΕΔΙΟ </a:t>
                      </a:r>
                    </a:p>
                    <a:p>
                      <a:pPr lvl="0" defTabSz="685800">
                        <a:lnSpc>
                          <a:spcPct val="107000"/>
                        </a:lnSpc>
                        <a:spcBef>
                          <a:spcPts val="750"/>
                        </a:spcBef>
                        <a:buSzTx/>
                      </a:pPr>
                      <a:r>
                        <a:rPr lang="el-GR" sz="1800" u="none" cap="none" dirty="0"/>
                        <a:t>ΕΠΙΣΤΗΜΩΝ ΟΙΚΟΝΟΜΙΑΣ ΚΑΙ </a:t>
                      </a:r>
                    </a:p>
                    <a:p>
                      <a:pPr lvl="0" defTabSz="685800">
                        <a:lnSpc>
                          <a:spcPct val="107000"/>
                        </a:lnSpc>
                        <a:spcBef>
                          <a:spcPts val="750"/>
                        </a:spcBef>
                        <a:buSzTx/>
                      </a:pPr>
                      <a:r>
                        <a:rPr lang="el-GR" sz="1800" u="none" cap="none" dirty="0"/>
                        <a:t>ΠΛΗΡΟΦΟΡΙΚΗΣ</a:t>
                      </a:r>
                      <a:r>
                        <a:rPr lang="el-GR" sz="1800" u="sng" cap="none" dirty="0"/>
                        <a:t> </a:t>
                      </a:r>
                      <a:endParaRPr lang="en-US" sz="1800" u="sng" cap="none" dirty="0"/>
                    </a:p>
                    <a:p>
                      <a:endParaRPr lang="en-GB"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457786981"/>
                  </a:ext>
                </a:extLst>
              </a:tr>
            </a:tbl>
          </a:graphicData>
        </a:graphic>
      </p:graphicFrame>
    </p:spTree>
    <p:extLst>
      <p:ext uri="{BB962C8B-B14F-4D97-AF65-F5344CB8AC3E}">
        <p14:creationId xmlns:p14="http://schemas.microsoft.com/office/powerpoint/2010/main" val="274706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1411" y="473725"/>
            <a:ext cx="9754271" cy="1215693"/>
          </a:xfrm>
          <a:solidFill>
            <a:schemeClr val="accent1"/>
          </a:solidFill>
        </p:spPr>
        <p:txBody>
          <a:bodyPr>
            <a:normAutofit fontScale="90000"/>
          </a:bodyPr>
          <a:lstStyle/>
          <a:p>
            <a:pPr algn="ctr" eaLnBrk="1" hangingPunct="1">
              <a:defRPr/>
            </a:pPr>
            <a: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l-GR" sz="2700" b="1" u="sng"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a:t>
            </a:r>
            <a:r>
              <a:rPr lang="en-US"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ΕΠΙΣΤΗΜΟΝΙΚΟ   ΠΕΔΙΟ  </a:t>
            </a:r>
            <a:b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ΑΝΘΡΩΠΙΣΤΙΚΩΝ , ΝΟΜΙΚΩΝ    ΚΑΙ    ΚΟΙΝΩΝΙΚΩΝ    ΕΠΙΣΤΗΜΩΝ</a:t>
            </a:r>
            <a:r>
              <a:rPr lang="el-GR" sz="3000" dirty="0">
                <a:solidFill>
                  <a:srgbClr val="002060"/>
                </a:solidFill>
              </a:rPr>
              <a:t/>
            </a:r>
            <a:br>
              <a:rPr lang="el-GR" sz="3000" dirty="0">
                <a:solidFill>
                  <a:srgbClr val="002060"/>
                </a:solidFill>
              </a:rPr>
            </a:br>
            <a:r>
              <a:rPr lang="el-GR" sz="3000" dirty="0">
                <a:solidFill>
                  <a:srgbClr val="66FF66"/>
                </a:solidFill>
              </a:rPr>
              <a:t/>
            </a:r>
            <a:br>
              <a:rPr lang="el-GR" sz="3000" dirty="0">
                <a:solidFill>
                  <a:srgbClr val="66FF66"/>
                </a:solidFill>
              </a:rPr>
            </a:br>
            <a:endParaRPr lang="el-GR" sz="3000" dirty="0">
              <a:solidFill>
                <a:srgbClr val="66FF66"/>
              </a:solidFill>
            </a:endParaRPr>
          </a:p>
        </p:txBody>
      </p:sp>
      <p:sp>
        <p:nvSpPr>
          <p:cNvPr id="90115" name="Rectangle 3"/>
          <p:cNvSpPr>
            <a:spLocks noGrp="1" noChangeArrowheads="1"/>
          </p:cNvSpPr>
          <p:nvPr>
            <p:ph idx="1"/>
          </p:nvPr>
        </p:nvSpPr>
        <p:spPr>
          <a:xfrm>
            <a:off x="2246729" y="1689418"/>
            <a:ext cx="7923213" cy="4894262"/>
          </a:xfrm>
        </p:spPr>
        <p:txBody>
          <a:bodyPr>
            <a:normAutofit fontScale="92500"/>
          </a:bodyPr>
          <a:lstStyle/>
          <a:p>
            <a:pPr>
              <a:lnSpc>
                <a:spcPct val="90000"/>
              </a:lnSpc>
              <a:buNone/>
              <a:defRPr/>
            </a:pPr>
            <a:r>
              <a:rPr lang="el-GR" sz="26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Α) 	Πανεπιστήμια :</a:t>
            </a: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(Περιεκτική αναφορά)</a:t>
            </a:r>
          </a:p>
          <a:p>
            <a:pPr eaLnBrk="1" hangingPunct="1">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Θεολογικές, Φιλολογικές και Παιδαγωγικές Επιστήμες</a:t>
            </a:r>
          </a:p>
          <a:p>
            <a:pPr>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Σύγχρονες Ανθρωπιστικές και Κοινωνικές Επιστήμες (Νομική, Πολιτική </a:t>
            </a:r>
            <a:r>
              <a:rPr lang="el-GR" sz="2600" dirty="0">
                <a:solidFill>
                  <a:schemeClr val="bg2"/>
                </a:solidFill>
                <a:latin typeface="Arial" panose="020B0604020202020204" pitchFamily="34" charset="0"/>
                <a:cs typeface="Arial" panose="020B0604020202020204" pitchFamily="34" charset="0"/>
              </a:rPr>
              <a:t>Επιστήμη, </a:t>
            </a: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Κοινωνιολογία, Ψυχολογία, Δημοσιογραφία, Μ.Μ.Ε. , Θεατρολογία, Μουσικές Σπουδές)</a:t>
            </a:r>
          </a:p>
          <a:p>
            <a:pPr eaLnBrk="1" hangingPunct="1">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Ξένες Γλώσσες, Μετάφραση- Διερμηνεία, Βαλκανικές Σπουδές, Τουρκικές Σπουδές</a:t>
            </a:r>
          </a:p>
          <a:p>
            <a:pPr eaLnBrk="1" hangingPunct="1">
              <a:lnSpc>
                <a:spcPct val="90000"/>
              </a:lnSpc>
              <a:defRPr/>
            </a:pPr>
            <a:r>
              <a:rPr lang="el-GR" sz="26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Στρατολογική σχολή Σ.Σ.Α.Σ. , κ.ά.</a:t>
            </a:r>
          </a:p>
          <a:p>
            <a:pPr marL="0" indent="0">
              <a:lnSpc>
                <a:spcPct val="90000"/>
              </a:lnSpc>
              <a:buNone/>
              <a:defRPr/>
            </a:pPr>
            <a:r>
              <a:rPr lang="el-GR" sz="26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Β) Ανώτατες Εκκλησιαστικές Ακαδημίες (Α.Ε.Α.)</a:t>
            </a:r>
          </a:p>
          <a:p>
            <a:pPr eaLnBrk="1" hangingPunct="1">
              <a:lnSpc>
                <a:spcPct val="90000"/>
              </a:lnSpc>
              <a:buFont typeface="Wingdings" pitchFamily="2" charset="2"/>
              <a:buNone/>
              <a:defRPr/>
            </a:pPr>
            <a:endParaRPr lang="el-GR" sz="2600" dirty="0">
              <a:effectLst>
                <a:outerShdw blurRad="38100" dist="38100" dir="2700000" algn="tl">
                  <a:srgbClr val="C0C0C0"/>
                </a:outerShdw>
              </a:effectLst>
            </a:endParaRPr>
          </a:p>
          <a:p>
            <a:pPr eaLnBrk="1" hangingPunct="1">
              <a:lnSpc>
                <a:spcPct val="90000"/>
              </a:lnSpc>
              <a:buFont typeface="Wingdings" pitchFamily="2" charset="2"/>
              <a:buNone/>
              <a:defRPr/>
            </a:pPr>
            <a:r>
              <a:rPr lang="el-GR" sz="1500" dirty="0">
                <a:effectLst>
                  <a:outerShdw blurRad="38100" dist="38100" dir="2700000" algn="tl">
                    <a:srgbClr val="C0C0C0"/>
                  </a:outerShdw>
                </a:effectLst>
              </a:rPr>
              <a:t> 	</a:t>
            </a:r>
          </a:p>
        </p:txBody>
      </p:sp>
      <p:sp>
        <p:nvSpPr>
          <p:cNvPr id="4" name="Footer Placeholder 3"/>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2178836889"/>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3415A5-7E9B-4BAB-88D0-EB394F8ED9CA}"/>
              </a:ext>
            </a:extLst>
          </p:cNvPr>
          <p:cNvSpPr>
            <a:spLocks noGrp="1"/>
          </p:cNvSpPr>
          <p:nvPr>
            <p:ph type="title"/>
          </p:nvPr>
        </p:nvSpPr>
        <p:spPr>
          <a:xfrm>
            <a:off x="212036" y="276128"/>
            <a:ext cx="9985510" cy="996080"/>
          </a:xfrm>
        </p:spPr>
        <p:txBody>
          <a:bodyPr>
            <a:normAutofit/>
          </a:bodyPr>
          <a:lstStyle/>
          <a:p>
            <a:pPr algn="ctr"/>
            <a:r>
              <a:rPr lang="el-GR" sz="2800" b="1" dirty="0">
                <a:solidFill>
                  <a:schemeClr val="bg2"/>
                </a:solidFill>
              </a:rPr>
              <a:t>Ο ΡΟΛΟΣ ΤΩΝ ΓΟΝΙΩΝ/ΚΗΔΕΜΟΝΩΝ ΣΤΗ </a:t>
            </a:r>
            <a:r>
              <a:rPr lang="el-GR" sz="2800" b="1" dirty="0" err="1">
                <a:solidFill>
                  <a:schemeClr val="bg2"/>
                </a:solidFill>
              </a:rPr>
              <a:t>διεργασια</a:t>
            </a:r>
            <a:r>
              <a:rPr lang="el-GR" sz="2800" b="1" dirty="0">
                <a:solidFill>
                  <a:schemeClr val="bg2"/>
                </a:solidFill>
              </a:rPr>
              <a:t> της </a:t>
            </a:r>
            <a:r>
              <a:rPr lang="el-GR" sz="2800" b="1" dirty="0" err="1">
                <a:solidFill>
                  <a:schemeClr val="bg2"/>
                </a:solidFill>
              </a:rPr>
              <a:t>επαγγελματικησ</a:t>
            </a:r>
            <a:r>
              <a:rPr lang="el-GR" sz="2800" b="1" dirty="0">
                <a:solidFill>
                  <a:schemeClr val="bg2"/>
                </a:solidFill>
              </a:rPr>
              <a:t> </a:t>
            </a:r>
            <a:r>
              <a:rPr lang="el-GR" sz="2800" b="1" dirty="0" err="1">
                <a:solidFill>
                  <a:schemeClr val="bg2"/>
                </a:solidFill>
              </a:rPr>
              <a:t>αγωγησ</a:t>
            </a:r>
            <a:r>
              <a:rPr lang="el-GR" sz="2800" b="1" dirty="0">
                <a:solidFill>
                  <a:schemeClr val="bg2"/>
                </a:solidFill>
              </a:rPr>
              <a:t>/</a:t>
            </a:r>
            <a:r>
              <a:rPr lang="el-GR" sz="2800" b="1" dirty="0" err="1">
                <a:solidFill>
                  <a:schemeClr val="bg2"/>
                </a:solidFill>
              </a:rPr>
              <a:t>συμβουλευτικησ</a:t>
            </a:r>
            <a:r>
              <a:rPr lang="el-GR" sz="2800" b="1" dirty="0">
                <a:solidFill>
                  <a:schemeClr val="bg2"/>
                </a:solidFill>
              </a:rPr>
              <a:t> ΤΟΥ ΠΑΙΔΙΟΥ</a:t>
            </a:r>
            <a:endParaRPr lang="x-none" sz="2800" b="1" dirty="0">
              <a:solidFill>
                <a:schemeClr val="bg2"/>
              </a:solidFill>
            </a:endParaRPr>
          </a:p>
        </p:txBody>
      </p:sp>
      <p:sp>
        <p:nvSpPr>
          <p:cNvPr id="3" name="Content Placeholder 2">
            <a:extLst>
              <a:ext uri="{FF2B5EF4-FFF2-40B4-BE49-F238E27FC236}">
                <a16:creationId xmlns:a16="http://schemas.microsoft.com/office/drawing/2014/main" xmlns="" id="{0009C3B3-1A0F-4AB6-9A70-817739CED5E1}"/>
              </a:ext>
            </a:extLst>
          </p:cNvPr>
          <p:cNvSpPr>
            <a:spLocks noGrp="1"/>
          </p:cNvSpPr>
          <p:nvPr>
            <p:ph idx="1"/>
          </p:nvPr>
        </p:nvSpPr>
        <p:spPr>
          <a:xfrm>
            <a:off x="212036" y="1272208"/>
            <a:ext cx="11688416" cy="5585791"/>
          </a:xfrm>
        </p:spPr>
        <p:txBody>
          <a:bodyPr>
            <a:normAutofit/>
          </a:bodyPr>
          <a:lstStyle/>
          <a:p>
            <a:pPr marL="0" indent="0">
              <a:buNone/>
            </a:pPr>
            <a:r>
              <a:rPr lang="el-GR" sz="2800" b="1" dirty="0">
                <a:solidFill>
                  <a:schemeClr val="bg1"/>
                </a:solidFill>
              </a:rPr>
              <a:t>Ο γονιός/κηδεμόνας πρέπει……</a:t>
            </a:r>
          </a:p>
          <a:p>
            <a:r>
              <a:rPr lang="el-GR" sz="2800" dirty="0">
                <a:solidFill>
                  <a:schemeClr val="bg1"/>
                </a:solidFill>
              </a:rPr>
              <a:t>να ακούσει με σεβασμό και προσοχή τις επιλογές του παιδιού του,                                          έστω και αν δεν συμπίπτουν με τις δικές του</a:t>
            </a:r>
          </a:p>
          <a:p>
            <a:r>
              <a:rPr lang="el-GR" sz="2800" dirty="0">
                <a:solidFill>
                  <a:schemeClr val="bg1"/>
                </a:solidFill>
              </a:rPr>
              <a:t>να προσπαθήσει να κατανοήσει τα κριτήρια της επιλογής του παιδιού</a:t>
            </a:r>
          </a:p>
          <a:p>
            <a:r>
              <a:rPr lang="el-GR" sz="2800" dirty="0">
                <a:solidFill>
                  <a:schemeClr val="bg1"/>
                </a:solidFill>
              </a:rPr>
              <a:t>να παραθέσει στο παιδί του τις δικές του απόψεις/θέσεις, αν διαφωνεί</a:t>
            </a:r>
          </a:p>
          <a:p>
            <a:r>
              <a:rPr lang="el-GR" sz="2800" dirty="0">
                <a:solidFill>
                  <a:schemeClr val="bg1"/>
                </a:solidFill>
              </a:rPr>
              <a:t>να δώσει τη δυνατότητα στο παιδί του να έχει πρόσβαση                                                                          σε κάθε πληροφορία/εμπειρία που χρειάζεται</a:t>
            </a:r>
          </a:p>
          <a:p>
            <a:r>
              <a:rPr lang="el-GR" sz="2800" dirty="0">
                <a:solidFill>
                  <a:schemeClr val="bg1"/>
                </a:solidFill>
              </a:rPr>
              <a:t>να είναι υποστηρικτικός και όχι επικριτικός κατά τη διαδικασία της επιλογής</a:t>
            </a:r>
          </a:p>
          <a:p>
            <a:r>
              <a:rPr lang="el-GR" sz="2800" dirty="0">
                <a:solidFill>
                  <a:schemeClr val="bg1"/>
                </a:solidFill>
              </a:rPr>
              <a:t>να δώσει τις δέουσες συμβουλές χωρίς να επιβάλει τη δική του άποψη</a:t>
            </a:r>
          </a:p>
        </p:txBody>
      </p:sp>
      <p:pic>
        <p:nvPicPr>
          <p:cNvPr id="6" name="Picture 5">
            <a:extLst>
              <a:ext uri="{FF2B5EF4-FFF2-40B4-BE49-F238E27FC236}">
                <a16:creationId xmlns:a16="http://schemas.microsoft.com/office/drawing/2014/main" xmlns="" id="{2BF78CA6-6038-4F8D-87D8-69796E679872}"/>
              </a:ext>
            </a:extLst>
          </p:cNvPr>
          <p:cNvPicPr>
            <a:picLocks noChangeAspect="1"/>
          </p:cNvPicPr>
          <p:nvPr/>
        </p:nvPicPr>
        <p:blipFill>
          <a:blip r:embed="rId2"/>
          <a:stretch>
            <a:fillRect/>
          </a:stretch>
        </p:blipFill>
        <p:spPr>
          <a:xfrm>
            <a:off x="10197546" y="137996"/>
            <a:ext cx="2006540" cy="1254076"/>
          </a:xfrm>
          <a:prstGeom prst="rect">
            <a:avLst/>
          </a:prstGeom>
        </p:spPr>
      </p:pic>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43956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CAF3B-BF1E-490E-BA68-2C250D1791D2}"/>
              </a:ext>
            </a:extLst>
          </p:cNvPr>
          <p:cNvSpPr>
            <a:spLocks noGrp="1"/>
          </p:cNvSpPr>
          <p:nvPr>
            <p:ph type="title"/>
          </p:nvPr>
        </p:nvSpPr>
        <p:spPr>
          <a:solidFill>
            <a:schemeClr val="accent1"/>
          </a:solidFill>
        </p:spPr>
        <p:txBody>
          <a:bodyPr>
            <a:normAutofit/>
          </a:bodyPr>
          <a:lstStyle/>
          <a:p>
            <a:pPr algn="ct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r>
              <a:rPr lang="el-GR" sz="2800" b="1" u="sng"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a:t>
            </a: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ΕΠΙΣΤΗΜΟΝΙΚΟ ΠΕΔΙΟ </a:t>
            </a:r>
            <a:r>
              <a:rPr lang="en-GB"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ΘΕΤΙΚΩΝ ΚΑΙ ΤΕΧΝΟΛΟΓΙΚΩΝ ΕΠΙΣΤΗΜΩΝ</a:t>
            </a:r>
            <a:endParaRPr lang="x-none" sz="2800" dirty="0"/>
          </a:p>
        </p:txBody>
      </p:sp>
      <p:sp>
        <p:nvSpPr>
          <p:cNvPr id="3" name="Content Placeholder 2">
            <a:extLst>
              <a:ext uri="{FF2B5EF4-FFF2-40B4-BE49-F238E27FC236}">
                <a16:creationId xmlns:a16="http://schemas.microsoft.com/office/drawing/2014/main" xmlns="" id="{FDAF37C9-0747-452B-A375-775A695277F2}"/>
              </a:ext>
            </a:extLst>
          </p:cNvPr>
          <p:cNvSpPr>
            <a:spLocks noGrp="1"/>
          </p:cNvSpPr>
          <p:nvPr>
            <p:ph idx="1"/>
          </p:nvPr>
        </p:nvSpPr>
        <p:spPr>
          <a:ln>
            <a:solidFill>
              <a:schemeClr val="tx1"/>
            </a:solidFill>
          </a:ln>
        </p:spPr>
        <p:txBody>
          <a:bodyPr>
            <a:normAutofit fontScale="85000" lnSpcReduction="20000"/>
          </a:bodyPr>
          <a:lstStyle/>
          <a:p>
            <a:pPr marL="0" indent="0">
              <a:buNone/>
            </a:pPr>
            <a:r>
              <a:rPr lang="el-GR" sz="28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Α) Πανεπιστήμια - Πολυτεχνεία: (</a:t>
            </a:r>
            <a:r>
              <a:rPr lang="el-GR" sz="2800"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Περιεκτική αναφορά</a:t>
            </a:r>
            <a:r>
              <a:rPr lang="el-GR" sz="28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a:t>
            </a:r>
            <a:br>
              <a:rPr lang="el-GR" sz="28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l-GR"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Μαθηματικά, Φυσική, Χημεία, Γεωλογία, Δασολογία, Βιολογία, Πληροφορική, Αρχιτεκτονική, Πολιτική Μηχανική, Αγρονομία / Τοπογραφία, Γεωπονία, Μηχανολογία, Ηλεκτρολογία, Αεροναυπηγική , </a:t>
            </a:r>
            <a:r>
              <a:rPr lang="el-GR" b="1" dirty="0" err="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Ναυπηγική</a:t>
            </a:r>
            <a:r>
              <a:rPr lang="el-GR"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Μηχανική και Μηχανική Περιβάλλοντος, Μουσικές Σπουδές, Φυσική Αγωγή, Στρατιωτικές Σχολές</a:t>
            </a:r>
            <a:br>
              <a:rPr lang="el-GR"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US"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Β) Ανώτατη Σχολή  Παιδαγωγικής και Τεχνολογικής Εκπαίδευσης  (Α.Σ.ΠΑΙ.ΤΕ.)</a:t>
            </a:r>
            <a:b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l-GR" sz="2400" b="1" dirty="0">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400" b="1" dirty="0">
                <a:solidFill>
                  <a:srgbClr val="7030A0"/>
                </a:solidFill>
                <a:latin typeface="Times New Roman" panose="02020603050405020304" pitchFamily="18" charset="0"/>
                <a:cs typeface="Times New Roman" panose="02020603050405020304" pitchFamily="18" charset="0"/>
              </a:rPr>
              <a:t/>
            </a:r>
            <a:br>
              <a:rPr lang="en-US" sz="2400" b="1" dirty="0">
                <a:solidFill>
                  <a:srgbClr val="7030A0"/>
                </a:solidFill>
                <a:latin typeface="Times New Roman" panose="02020603050405020304" pitchFamily="18" charset="0"/>
                <a:cs typeface="Times New Roman" panose="02020603050405020304" pitchFamily="18" charset="0"/>
              </a:rPr>
            </a:br>
            <a:endParaRPr lang="x-none" dirty="0"/>
          </a:p>
        </p:txBody>
      </p:sp>
      <p:sp>
        <p:nvSpPr>
          <p:cNvPr id="4" name="Footer Placeholder 3">
            <a:extLst>
              <a:ext uri="{FF2B5EF4-FFF2-40B4-BE49-F238E27FC236}">
                <a16:creationId xmlns:a16="http://schemas.microsoft.com/office/drawing/2014/main" xmlns="" id="{36885CF4-560E-44D7-9D2C-F8149C1E3202}"/>
              </a:ext>
            </a:extLst>
          </p:cNvPr>
          <p:cNvSpPr>
            <a:spLocks noGrp="1"/>
          </p:cNvSpPr>
          <p:nvPr>
            <p:ph type="ftr" sz="quarter" idx="11"/>
          </p:nvPr>
        </p:nvSpPr>
        <p:spPr/>
        <p:txBody>
          <a:bodyPr/>
          <a:lstStyle/>
          <a:p>
            <a:r>
              <a:rPr lang="el-GR" smtClean="0"/>
              <a:t>ΥΣΕΑ, ΝΟΕΜΒΡΙΟΣ 2022</a:t>
            </a:r>
            <a:endParaRPr lang="en-GB" dirty="0"/>
          </a:p>
        </p:txBody>
      </p:sp>
    </p:spTree>
    <p:extLst>
      <p:ext uri="{BB962C8B-B14F-4D97-AF65-F5344CB8AC3E}">
        <p14:creationId xmlns:p14="http://schemas.microsoft.com/office/powerpoint/2010/main" val="342581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356BD-8DB0-46B4-945D-FA4DDC9FB103}"/>
              </a:ext>
            </a:extLst>
          </p:cNvPr>
          <p:cNvSpPr>
            <a:spLocks noGrp="1"/>
          </p:cNvSpPr>
          <p:nvPr>
            <p:ph type="title"/>
          </p:nvPr>
        </p:nvSpPr>
        <p:spPr>
          <a:xfrm>
            <a:off x="1141413" y="557561"/>
            <a:ext cx="9452246" cy="1539527"/>
          </a:xfrm>
          <a:solidFill>
            <a:schemeClr val="accent1"/>
          </a:solidFill>
        </p:spPr>
        <p:txBody>
          <a:bodyPr>
            <a:normAutofit/>
          </a:bodyPr>
          <a:lstStyle/>
          <a:p>
            <a:pPr algn="ctr"/>
            <a:r>
              <a:rPr lang="el-GR" sz="3000" b="1" u="sng" dirty="0">
                <a:solidFill>
                  <a:schemeClr val="bg2"/>
                </a:solidFill>
                <a:latin typeface="Arial" panose="020B0604020202020204" pitchFamily="34" charset="0"/>
                <a:cs typeface="Arial" panose="020B0604020202020204" pitchFamily="34" charset="0"/>
              </a:rPr>
              <a:t>3</a:t>
            </a:r>
            <a:r>
              <a:rPr lang="el-GR" sz="3000" b="1" u="sng" baseline="30000" dirty="0">
                <a:solidFill>
                  <a:schemeClr val="bg2"/>
                </a:solidFill>
                <a:latin typeface="Arial" panose="020B0604020202020204" pitchFamily="34" charset="0"/>
                <a:cs typeface="Arial" panose="020B0604020202020204" pitchFamily="34" charset="0"/>
              </a:rPr>
              <a:t>ο</a:t>
            </a:r>
            <a:r>
              <a:rPr lang="el-GR" sz="3000" b="1" u="sng" dirty="0">
                <a:solidFill>
                  <a:schemeClr val="bg2"/>
                </a:solidFill>
                <a:latin typeface="Arial" panose="020B0604020202020204" pitchFamily="34" charset="0"/>
                <a:cs typeface="Arial" panose="020B0604020202020204" pitchFamily="34" charset="0"/>
              </a:rPr>
              <a:t>  </a:t>
            </a:r>
            <a:r>
              <a:rPr lang="el-GR" sz="3000" b="1" u="sng" dirty="0" err="1">
                <a:solidFill>
                  <a:schemeClr val="bg2"/>
                </a:solidFill>
                <a:latin typeface="Arial" panose="020B0604020202020204" pitchFamily="34" charset="0"/>
                <a:cs typeface="Arial" panose="020B0604020202020204" pitchFamily="34" charset="0"/>
              </a:rPr>
              <a:t>Επιστημονικο</a:t>
            </a:r>
            <a:r>
              <a:rPr lang="el-GR" sz="3000" b="1" u="sng" dirty="0">
                <a:solidFill>
                  <a:schemeClr val="bg2"/>
                </a:solidFill>
                <a:latin typeface="Arial" panose="020B0604020202020204" pitchFamily="34" charset="0"/>
                <a:cs typeface="Arial" panose="020B0604020202020204" pitchFamily="34" charset="0"/>
              </a:rPr>
              <a:t> </a:t>
            </a:r>
            <a:r>
              <a:rPr lang="el-GR" sz="3000" b="1" u="sng" dirty="0" err="1">
                <a:solidFill>
                  <a:schemeClr val="bg2"/>
                </a:solidFill>
                <a:latin typeface="Arial" panose="020B0604020202020204" pitchFamily="34" charset="0"/>
                <a:cs typeface="Arial" panose="020B0604020202020204" pitchFamily="34" charset="0"/>
              </a:rPr>
              <a:t>πεδιο</a:t>
            </a:r>
            <a:r>
              <a:rPr lang="el-GR" sz="3000" b="1" u="sng" dirty="0">
                <a:solidFill>
                  <a:schemeClr val="bg2"/>
                </a:solidFill>
                <a:latin typeface="Arial" panose="020B0604020202020204" pitchFamily="34" charset="0"/>
                <a:cs typeface="Arial" panose="020B0604020202020204" pitchFamily="34" charset="0"/>
              </a:rPr>
              <a:t> </a:t>
            </a:r>
            <a:r>
              <a:rPr lang="en-GB" sz="3000" b="1" u="sng" dirty="0">
                <a:solidFill>
                  <a:schemeClr val="bg2"/>
                </a:solidFill>
                <a:latin typeface="Arial" panose="020B0604020202020204" pitchFamily="34" charset="0"/>
                <a:cs typeface="Arial" panose="020B0604020202020204" pitchFamily="34" charset="0"/>
              </a:rPr>
              <a:t/>
            </a:r>
            <a:br>
              <a:rPr lang="en-GB" sz="3000" b="1" u="sng" dirty="0">
                <a:solidFill>
                  <a:schemeClr val="bg2"/>
                </a:solidFill>
                <a:latin typeface="Arial" panose="020B0604020202020204" pitchFamily="34" charset="0"/>
                <a:cs typeface="Arial" panose="020B0604020202020204" pitchFamily="34" charset="0"/>
              </a:rPr>
            </a:br>
            <a:r>
              <a:rPr lang="el-GR" sz="3000" b="1" u="sng" dirty="0">
                <a:solidFill>
                  <a:schemeClr val="bg2"/>
                </a:solidFill>
                <a:latin typeface="Arial" panose="020B0604020202020204" pitchFamily="34" charset="0"/>
                <a:cs typeface="Arial" panose="020B0604020202020204" pitchFamily="34" charset="0"/>
              </a:rPr>
              <a:t> </a:t>
            </a:r>
            <a:br>
              <a:rPr lang="el-GR" sz="3000" b="1" u="sng" dirty="0">
                <a:solidFill>
                  <a:schemeClr val="bg2"/>
                </a:solidFill>
                <a:latin typeface="Arial" panose="020B0604020202020204" pitchFamily="34" charset="0"/>
                <a:cs typeface="Arial" panose="020B0604020202020204" pitchFamily="34" charset="0"/>
              </a:rPr>
            </a:br>
            <a:r>
              <a:rPr lang="el-GR" sz="3000" b="1" u="sng" dirty="0" err="1">
                <a:solidFill>
                  <a:schemeClr val="bg2"/>
                </a:solidFill>
                <a:latin typeface="Arial" panose="020B0604020202020204" pitchFamily="34" charset="0"/>
                <a:cs typeface="Arial" panose="020B0604020202020204" pitchFamily="34" charset="0"/>
              </a:rPr>
              <a:t>επιστημων</a:t>
            </a:r>
            <a:r>
              <a:rPr lang="el-GR" sz="3000" b="1" u="sng" dirty="0">
                <a:solidFill>
                  <a:schemeClr val="bg2"/>
                </a:solidFill>
                <a:latin typeface="Arial" panose="020B0604020202020204" pitchFamily="34" charset="0"/>
                <a:cs typeface="Arial" panose="020B0604020202020204" pitchFamily="34" charset="0"/>
              </a:rPr>
              <a:t> </a:t>
            </a:r>
            <a:r>
              <a:rPr lang="el-GR" sz="3000" b="1" u="sng" dirty="0" err="1">
                <a:solidFill>
                  <a:schemeClr val="bg2"/>
                </a:solidFill>
                <a:latin typeface="Arial" panose="020B0604020202020204" pitchFamily="34" charset="0"/>
                <a:cs typeface="Arial" panose="020B0604020202020204" pitchFamily="34" charset="0"/>
              </a:rPr>
              <a:t>υγειασ</a:t>
            </a:r>
            <a:r>
              <a:rPr lang="el-GR" sz="3000" b="1" u="sng" dirty="0">
                <a:solidFill>
                  <a:schemeClr val="bg2"/>
                </a:solidFill>
                <a:latin typeface="Arial" panose="020B0604020202020204" pitchFamily="34" charset="0"/>
                <a:cs typeface="Arial" panose="020B0604020202020204" pitchFamily="34" charset="0"/>
              </a:rPr>
              <a:t> και </a:t>
            </a:r>
            <a:r>
              <a:rPr lang="el-GR" sz="3000" b="1" u="sng" dirty="0" err="1">
                <a:solidFill>
                  <a:schemeClr val="bg2"/>
                </a:solidFill>
                <a:latin typeface="Arial" panose="020B0604020202020204" pitchFamily="34" charset="0"/>
                <a:cs typeface="Arial" panose="020B0604020202020204" pitchFamily="34" charset="0"/>
              </a:rPr>
              <a:t>ζωησ</a:t>
            </a:r>
            <a:r>
              <a:rPr lang="el-GR" sz="3000" b="1" u="sng" dirty="0">
                <a:solidFill>
                  <a:schemeClr val="bg2"/>
                </a:solidFill>
                <a:latin typeface="Arial" panose="020B0604020202020204" pitchFamily="34" charset="0"/>
                <a:cs typeface="Arial" panose="020B0604020202020204" pitchFamily="34" charset="0"/>
              </a:rPr>
              <a:t> </a:t>
            </a:r>
            <a:endParaRPr lang="x-none" sz="3000" b="1" u="sng" dirty="0">
              <a:solidFill>
                <a:schemeClr val="bg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AA8E52B-454A-4C9F-A656-E9426E1DFEA7}"/>
              </a:ext>
            </a:extLst>
          </p:cNvPr>
          <p:cNvSpPr>
            <a:spLocks noGrp="1"/>
          </p:cNvSpPr>
          <p:nvPr>
            <p:ph idx="1"/>
          </p:nvPr>
        </p:nvSpPr>
        <p:spPr/>
        <p:txBody>
          <a:bodyPr/>
          <a:lstStyle/>
          <a:p>
            <a:pPr marL="0" indent="0">
              <a:buNone/>
            </a:pPr>
            <a:r>
              <a:rPr lang="el-GR" b="1" dirty="0">
                <a:solidFill>
                  <a:schemeClr val="bg2"/>
                </a:solidFill>
              </a:rPr>
              <a:t>Α) </a:t>
            </a:r>
            <a:r>
              <a:rPr lang="el-G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Πανεπιστήμια</a:t>
            </a:r>
            <a:r>
              <a:rPr lang="el-GR" b="1" dirty="0">
                <a:solidFill>
                  <a:schemeClr val="bg2"/>
                </a:solidFill>
              </a:rPr>
              <a:t> (Περιεκτική Αναφορά)</a:t>
            </a:r>
          </a:p>
          <a:p>
            <a:pPr marL="0" indent="0">
              <a:buNone/>
            </a:pP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Ιατρική, Κτηνιατρική, Φαρμακευτική, Νοσηλευτική, Βιοχημεία και Βιοτεχνολογία, Βιολογία, Γεωπονία, Δασολογία, Διαχείριση Περιβάλλοντος, Αγροτική Ανάπτυξη, Αγροτική Βιοτεχνολογία και Οινολογία, Παιδαγωγικά, </a:t>
            </a:r>
            <a:r>
              <a:rPr lang="el-GR" sz="2400" b="1" dirty="0" err="1">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Διαιτολογία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sz="2400" b="1" dirty="0" err="1">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Διατροφολογία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Φυσική Αγωγή, Μουσικές Σπουδές, Ιατρικές Στρατιωτικές Σχολές, </a:t>
            </a:r>
            <a:r>
              <a:rPr lang="el-GR" sz="2400" b="1" dirty="0" err="1">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Λογοθεραπεία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Νοσηλευτική, Φυσικοθεραπεία, Τεχνολογία Τροφίμων κ.ά.</a:t>
            </a:r>
            <a:endParaRPr lang="x-none" b="1" dirty="0">
              <a:solidFill>
                <a:schemeClr val="bg2"/>
              </a:solidFill>
            </a:endParaRPr>
          </a:p>
        </p:txBody>
      </p:sp>
      <p:sp>
        <p:nvSpPr>
          <p:cNvPr id="4" name="Footer Placeholder 3">
            <a:extLst>
              <a:ext uri="{FF2B5EF4-FFF2-40B4-BE49-F238E27FC236}">
                <a16:creationId xmlns:a16="http://schemas.microsoft.com/office/drawing/2014/main" xmlns="" id="{CF68325D-9BA9-4A50-93A9-FA5E2FC4D9C5}"/>
              </a:ext>
            </a:extLst>
          </p:cNvPr>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253278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82CB0-2E73-4247-9CB9-2AB59B8DC500}"/>
              </a:ext>
            </a:extLst>
          </p:cNvPr>
          <p:cNvSpPr>
            <a:spLocks noGrp="1"/>
          </p:cNvSpPr>
          <p:nvPr>
            <p:ph type="title"/>
          </p:nvPr>
        </p:nvSpPr>
        <p:spPr>
          <a:solidFill>
            <a:schemeClr val="accent1"/>
          </a:solidFill>
        </p:spPr>
        <p:txBody>
          <a:bodyPr>
            <a:normAutofit fontScale="90000"/>
          </a:bodyPr>
          <a:lstStyle/>
          <a:p>
            <a:pPr algn="ctr"/>
            <a:r>
              <a:rPr lang="el-GR" b="1" u="sng" dirty="0">
                <a:solidFill>
                  <a:schemeClr val="bg2"/>
                </a:solidFill>
              </a:rPr>
              <a:t>4</a:t>
            </a:r>
            <a:r>
              <a:rPr lang="el-GR" b="1" u="sng" baseline="30000" dirty="0">
                <a:solidFill>
                  <a:schemeClr val="bg2"/>
                </a:solidFill>
              </a:rPr>
              <a:t>ο</a:t>
            </a:r>
            <a:r>
              <a:rPr lang="el-GR" b="1" u="sng" dirty="0">
                <a:solidFill>
                  <a:schemeClr val="bg2"/>
                </a:solidFill>
              </a:rPr>
              <a:t> </a:t>
            </a:r>
            <a:r>
              <a:rPr lang="el-GR" b="1" u="sng" dirty="0" err="1">
                <a:solidFill>
                  <a:schemeClr val="bg2"/>
                </a:solidFill>
              </a:rPr>
              <a:t>επιστημονικο</a:t>
            </a:r>
            <a:r>
              <a:rPr lang="el-GR" b="1" u="sng" dirty="0">
                <a:solidFill>
                  <a:schemeClr val="bg2"/>
                </a:solidFill>
              </a:rPr>
              <a:t> </a:t>
            </a:r>
            <a:r>
              <a:rPr lang="el-GR" b="1" u="sng" dirty="0" err="1">
                <a:solidFill>
                  <a:schemeClr val="bg2"/>
                </a:solidFill>
              </a:rPr>
              <a:t>πεδιο</a:t>
            </a:r>
            <a:r>
              <a:rPr lang="en-GB" b="1" u="sng" dirty="0">
                <a:solidFill>
                  <a:schemeClr val="bg2"/>
                </a:solidFill>
              </a:rPr>
              <a:t/>
            </a:r>
            <a:br>
              <a:rPr lang="en-GB" b="1" u="sng" dirty="0">
                <a:solidFill>
                  <a:schemeClr val="bg2"/>
                </a:solidFill>
              </a:rPr>
            </a:br>
            <a:r>
              <a:rPr lang="el-GR" b="1" u="sng" dirty="0">
                <a:solidFill>
                  <a:schemeClr val="bg2"/>
                </a:solidFill>
              </a:rPr>
              <a:t> </a:t>
            </a:r>
            <a:br>
              <a:rPr lang="el-GR" b="1" u="sng" dirty="0">
                <a:solidFill>
                  <a:schemeClr val="bg2"/>
                </a:solidFill>
              </a:rPr>
            </a:br>
            <a:r>
              <a:rPr lang="el-GR" b="1" u="sng" dirty="0" err="1">
                <a:solidFill>
                  <a:schemeClr val="bg2"/>
                </a:solidFill>
              </a:rPr>
              <a:t>επιστημων</a:t>
            </a:r>
            <a:r>
              <a:rPr lang="el-GR" b="1" u="sng" dirty="0">
                <a:solidFill>
                  <a:schemeClr val="bg2"/>
                </a:solidFill>
              </a:rPr>
              <a:t> </a:t>
            </a:r>
            <a:r>
              <a:rPr lang="el-GR" b="1" u="sng" dirty="0" err="1">
                <a:solidFill>
                  <a:schemeClr val="bg2"/>
                </a:solidFill>
              </a:rPr>
              <a:t>οικονομιασ</a:t>
            </a:r>
            <a:r>
              <a:rPr lang="el-GR" b="1" u="sng" dirty="0">
                <a:solidFill>
                  <a:schemeClr val="bg2"/>
                </a:solidFill>
              </a:rPr>
              <a:t> και </a:t>
            </a:r>
            <a:r>
              <a:rPr lang="el-GR" b="1" u="sng" dirty="0" err="1">
                <a:solidFill>
                  <a:schemeClr val="bg2"/>
                </a:solidFill>
              </a:rPr>
              <a:t>πληροφορικησ</a:t>
            </a:r>
            <a:r>
              <a:rPr lang="el-GR" b="1" u="sng" dirty="0">
                <a:solidFill>
                  <a:schemeClr val="bg2"/>
                </a:solidFill>
              </a:rPr>
              <a:t> </a:t>
            </a:r>
            <a:endParaRPr lang="x-none" b="1" u="sng" dirty="0">
              <a:solidFill>
                <a:schemeClr val="bg2"/>
              </a:solidFill>
            </a:endParaRPr>
          </a:p>
        </p:txBody>
      </p:sp>
      <p:sp>
        <p:nvSpPr>
          <p:cNvPr id="3" name="Content Placeholder 2">
            <a:extLst>
              <a:ext uri="{FF2B5EF4-FFF2-40B4-BE49-F238E27FC236}">
                <a16:creationId xmlns:a16="http://schemas.microsoft.com/office/drawing/2014/main" xmlns="" id="{B0779CCF-1249-4248-8F36-7727F4A40E6C}"/>
              </a:ext>
            </a:extLst>
          </p:cNvPr>
          <p:cNvSpPr>
            <a:spLocks noGrp="1"/>
          </p:cNvSpPr>
          <p:nvPr>
            <p:ph idx="1"/>
          </p:nvPr>
        </p:nvSpPr>
        <p:spPr>
          <a:xfrm>
            <a:off x="1141411" y="2341561"/>
            <a:ext cx="9905999" cy="3541714"/>
          </a:xfrm>
        </p:spPr>
        <p:txBody>
          <a:bodyPr>
            <a:normAutofit fontScale="92500" lnSpcReduction="10000"/>
          </a:bodyPr>
          <a:lstStyle/>
          <a:p>
            <a:pPr marL="0" indent="0">
              <a:buNone/>
            </a:pP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Α) </a:t>
            </a:r>
            <a:r>
              <a:rPr lang="el-GR"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Πανεπιστήμια</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(Περιεκτική αναφορά) </a:t>
            </a:r>
            <a:b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sz="2400" b="1" dirty="0">
                <a:solidFill>
                  <a:schemeClr val="bg2"/>
                </a:solidFill>
                <a:latin typeface="Times New Roman" panose="02020603050405020304" pitchFamily="18" charset="0"/>
                <a:cs typeface="Times New Roman" panose="02020603050405020304" pitchFamily="18" charset="0"/>
              </a:rPr>
              <a:t>Οικονομικές Επιστήμες, </a:t>
            </a: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Δημόσια Διοίκηση, Διεθνείς και Ευρωπαϊκές Σπουδές, Διοικητική Επιστήμη και Τεχνολογία, Αγροτική Οικονομία και Ανάπτυξη, Λογιστική και Χρηματοοικονομική, Μάρκετινγκ και Επικοινωνία, Επιστήμη Υπολογιστών, Εφαρμοσμένη Πληροφορική, Ναυτιλιακές Σπουδές , Στατιστική και Ασφαλιστική Επιστήμη, Μουσικές Σπουδές, Παιδαγωγικό Δημοτικής Εκπαίδευσης, Οικονομικές Στρατιωτικές Σχολές κ.ά. </a:t>
            </a:r>
            <a:b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4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Β) Ανώτερες Σχολές Τουριστικής Εκπαίδευσης (Α.Σ.Τ.Ε.)</a:t>
            </a:r>
            <a:endParaRPr lang="x-none" b="1" dirty="0">
              <a:solidFill>
                <a:schemeClr val="bg2"/>
              </a:solidFill>
            </a:endParaRPr>
          </a:p>
        </p:txBody>
      </p:sp>
      <p:sp>
        <p:nvSpPr>
          <p:cNvPr id="4" name="Footer Placeholder 3">
            <a:extLst>
              <a:ext uri="{FF2B5EF4-FFF2-40B4-BE49-F238E27FC236}">
                <a16:creationId xmlns:a16="http://schemas.microsoft.com/office/drawing/2014/main" xmlns="" id="{D86A150C-C334-47BA-B542-62A589CF490F}"/>
              </a:ext>
            </a:extLst>
          </p:cNvPr>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00383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p:txBody>
          <a:bodyPr>
            <a:normAutofit fontScale="90000"/>
          </a:bodyPr>
          <a:lstStyle/>
          <a:p>
            <a:pPr algn="l">
              <a:defRPr/>
            </a:pP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endParaRPr lang="el-GR" sz="3500" dirty="0">
              <a:effectLst>
                <a:outerShdw blurRad="38100" dist="38100" dir="2700000" algn="tl">
                  <a:srgbClr val="C0C0C0"/>
                </a:outerShdw>
              </a:effectLst>
            </a:endParaRPr>
          </a:p>
        </p:txBody>
      </p:sp>
      <p:sp>
        <p:nvSpPr>
          <p:cNvPr id="5" name="Content Placeholder 4"/>
          <p:cNvSpPr>
            <a:spLocks noGrp="1"/>
          </p:cNvSpPr>
          <p:nvPr>
            <p:ph idx="1"/>
          </p:nvPr>
        </p:nvSpPr>
        <p:spPr>
          <a:xfrm>
            <a:off x="1981200" y="404665"/>
            <a:ext cx="8219256" cy="5721499"/>
          </a:xfrm>
        </p:spPr>
        <p:txBody>
          <a:bodyPr>
            <a:normAutofit/>
          </a:bodyPr>
          <a:lstStyle/>
          <a:p>
            <a:pPr>
              <a:buNone/>
            </a:pPr>
            <a:r>
              <a:rPr lang="el-GR" sz="2800" dirty="0">
                <a:solidFill>
                  <a:schemeClr val="accent6">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800" dirty="0">
                <a:solidFill>
                  <a:schemeClr val="accent6">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8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ΣΗΜΕΙΩΣΗ:</a:t>
            </a:r>
            <a:r>
              <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Κάποια Τμήματα Πανεπιστημίων είναι ενταγμένα σε πέραν του ενός Επιστημονικού Πεδίου π.χ. Παιδαγωγικό, Βιολογία, Χημεία, Μουσικές Σπουδές, Γεωπονία, Δασολογία, Πληροφορική, Φυσική Αγωγή κ.ά.</a:t>
            </a:r>
            <a:endParaRPr lang="en-US" sz="2800" dirty="0">
              <a:solidFill>
                <a:schemeClr val="bg2"/>
              </a:solidFill>
              <a:latin typeface="Times New Roman" panose="02020603050405020304" pitchFamily="18" charset="0"/>
              <a:cs typeface="Times New Roman" panose="02020603050405020304" pitchFamily="18" charset="0"/>
            </a:endParaRPr>
          </a:p>
          <a:p>
            <a:pPr>
              <a:buNone/>
            </a:pPr>
            <a:endPar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buNone/>
            </a:pPr>
            <a:r>
              <a:rPr lang="el-GR" sz="28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31798828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a:defRPr/>
            </a:pP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4000" dirty="0">
                <a:effectLst>
                  <a:outerShdw blurRad="38100" dist="38100" dir="2700000" algn="tl">
                    <a:srgbClr val="C0C0C0"/>
                  </a:outerShdw>
                </a:effectLst>
              </a:rPr>
              <a:t/>
            </a:r>
            <a:br>
              <a:rPr lang="el-GR" sz="40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800" dirty="0">
                <a:effectLst>
                  <a:outerShdw blurRad="38100" dist="38100" dir="2700000" algn="tl">
                    <a:srgbClr val="C0C0C0"/>
                  </a:outerShdw>
                </a:effectLst>
              </a:rPr>
              <a:t/>
            </a:r>
            <a:br>
              <a:rPr lang="el-GR" sz="3800" dirty="0">
                <a:effectLst>
                  <a:outerShdw blurRad="38100" dist="38100" dir="2700000" algn="tl">
                    <a:srgbClr val="C0C0C0"/>
                  </a:outerShdw>
                </a:effectLst>
              </a:rPr>
            </a:br>
            <a:r>
              <a:rPr lang="el-GR" sz="3300" dirty="0">
                <a:effectLst>
                  <a:outerShdw blurRad="38100" dist="38100" dir="2700000" algn="tl">
                    <a:srgbClr val="C0C0C0"/>
                  </a:outerShdw>
                </a:effectLst>
              </a:rPr>
              <a:t/>
            </a:r>
            <a:br>
              <a:rPr lang="el-GR" sz="3300" dirty="0">
                <a:effectLst>
                  <a:outerShdw blurRad="38100" dist="38100" dir="2700000" algn="tl">
                    <a:srgbClr val="C0C0C0"/>
                  </a:outerShdw>
                </a:effectLst>
              </a:rPr>
            </a:br>
            <a:endParaRPr lang="el-GR" sz="3300" dirty="0">
              <a:effectLst>
                <a:outerShdw blurRad="38100" dist="38100" dir="2700000" algn="tl">
                  <a:srgbClr val="C0C0C0"/>
                </a:outerShdw>
              </a:effectLst>
            </a:endParaRPr>
          </a:p>
        </p:txBody>
      </p:sp>
      <p:sp>
        <p:nvSpPr>
          <p:cNvPr id="2" name="Content Placeholder 1"/>
          <p:cNvSpPr>
            <a:spLocks noGrp="1"/>
          </p:cNvSpPr>
          <p:nvPr>
            <p:ph idx="1"/>
          </p:nvPr>
        </p:nvSpPr>
        <p:spPr>
          <a:xfrm>
            <a:off x="2166651" y="205581"/>
            <a:ext cx="8435280" cy="6446837"/>
          </a:xfrm>
        </p:spPr>
        <p:txBody>
          <a:bodyPr>
            <a:normAutofit fontScale="92500" lnSpcReduction="10000"/>
          </a:bodyPr>
          <a:lstStyle/>
          <a:p>
            <a:pPr marL="0" indent="0">
              <a:buNone/>
            </a:pPr>
            <a:r>
              <a:rPr lang="el-GR"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dirty="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200" b="1" dirty="0">
                <a:solidFill>
                  <a:schemeClr val="bg2"/>
                </a:solidFill>
                <a:latin typeface="Times New Roman" panose="02020603050405020304" pitchFamily="18" charset="0"/>
                <a:cs typeface="Times New Roman" panose="02020603050405020304" pitchFamily="18" charset="0"/>
              </a:rPr>
              <a:t>Πλαίσια  Πρόσβασης :</a:t>
            </a:r>
            <a:endParaRPr lang="en-US" sz="3200" b="1" dirty="0">
              <a:solidFill>
                <a:schemeClr val="bg2"/>
              </a:solidFill>
              <a:latin typeface="Times New Roman" panose="02020603050405020304" pitchFamily="18" charset="0"/>
              <a:cs typeface="Times New Roman" panose="02020603050405020304" pitchFamily="18" charset="0"/>
            </a:endParaRPr>
          </a:p>
          <a:p>
            <a:pPr marL="0" indent="0">
              <a:buNone/>
            </a:pPr>
            <a:r>
              <a:rPr lang="el-GR" sz="3200" dirty="0">
                <a:solidFill>
                  <a:schemeClr val="bg2"/>
                </a:solidFill>
                <a:latin typeface="Times New Roman" panose="02020603050405020304" pitchFamily="18" charset="0"/>
                <a:cs typeface="Times New Roman" panose="02020603050405020304" pitchFamily="18" charset="0"/>
              </a:rPr>
              <a:t>Κυπριακό Σύστημα για την Πρόσβαση σε Τμήματα/Σχολές ενταγμένα στα 4 Επιστημονικά Πεδία της Δημόσιας Τριτοβάθμιας Εκπαίδευσης Κύπρου και Ελλάδας</a:t>
            </a:r>
          </a:p>
          <a:p>
            <a:pPr marL="0" indent="0">
              <a:buNone/>
            </a:pPr>
            <a:endPar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0" indent="0">
              <a:buNone/>
            </a:pPr>
            <a:r>
              <a:rPr lang="el-GR" sz="32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Κατηγορίες μαθημάτων</a:t>
            </a:r>
            <a:r>
              <a:rPr lang="en-US" sz="32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sz="3200" b="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Πρόσβασης:   </a:t>
            </a:r>
            <a:r>
              <a:rPr lang="el-GR" sz="3200" i="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3200" i="1"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Υποχρεωτικά</a:t>
            </a:r>
            <a:br>
              <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2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Επιλεγόμενα</a:t>
            </a:r>
            <a:endParaRPr lang="el-GR" sz="3200" dirty="0">
              <a:solidFill>
                <a:schemeClr val="bg2"/>
              </a:solidFill>
              <a:latin typeface="Times New Roman" panose="02020603050405020304" pitchFamily="18" charset="0"/>
              <a:cs typeface="Times New Roman" panose="02020603050405020304" pitchFamily="18" charset="0"/>
            </a:endParaRPr>
          </a:p>
          <a:p>
            <a:pPr marL="0" indent="0">
              <a:buNone/>
            </a:pPr>
            <a:r>
              <a:rPr lang="el-GR" sz="22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22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GB" sz="2200" dirty="0">
              <a:solidFill>
                <a:srgbClr val="FFFF0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56416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68" y="274638"/>
            <a:ext cx="7757532" cy="900299"/>
          </a:xfrm>
          <a:solidFill>
            <a:srgbClr val="92D050"/>
          </a:solidFill>
        </p:spPr>
        <p:txBody>
          <a:bodyPr>
            <a:normAutofit fontScale="90000"/>
          </a:bodyPr>
          <a:lstStyle/>
          <a:p>
            <a:pPr algn="ct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b="1" dirty="0" err="1">
                <a:solidFill>
                  <a:srgbClr val="002060"/>
                </a:solidFill>
              </a:rPr>
              <a:t>παραδειγμα</a:t>
            </a:r>
            <a:r>
              <a:rPr lang="el-GR" b="1" dirty="0">
                <a:solidFill>
                  <a:srgbClr val="002060"/>
                </a:solidFill>
              </a:rPr>
              <a:t>: </a:t>
            </a:r>
            <a:r>
              <a:rPr lang="en-US" b="1" dirty="0">
                <a:solidFill>
                  <a:srgbClr val="002060"/>
                </a:solidFill>
              </a:rPr>
              <a:t>(</a:t>
            </a:r>
            <a:r>
              <a:rPr lang="el-GR" b="1" dirty="0" err="1">
                <a:solidFill>
                  <a:srgbClr val="002060"/>
                </a:solidFill>
              </a:rPr>
              <a:t>πλαισιο</a:t>
            </a:r>
            <a:r>
              <a:rPr lang="el-GR" b="1" dirty="0">
                <a:solidFill>
                  <a:srgbClr val="002060"/>
                </a:solidFill>
              </a:rPr>
              <a:t> </a:t>
            </a:r>
            <a:r>
              <a:rPr lang="el-GR" b="1" dirty="0" err="1">
                <a:solidFill>
                  <a:srgbClr val="002060"/>
                </a:solidFill>
              </a:rPr>
              <a:t>προσβασησ</a:t>
            </a:r>
            <a:r>
              <a:rPr lang="el-GR" b="1" dirty="0">
                <a:solidFill>
                  <a:srgbClr val="002060"/>
                </a:solidFill>
              </a:rPr>
              <a:t> 10</a:t>
            </a:r>
            <a:r>
              <a:rPr lang="en-US" b="1" dirty="0">
                <a:solidFill>
                  <a:srgbClr val="002060"/>
                </a:solidFill>
              </a:rPr>
              <a:t>)</a:t>
            </a: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r>
              <a:rPr lang="el-GR" dirty="0">
                <a:solidFill>
                  <a:srgbClr val="00B0F0"/>
                </a:solidFill>
              </a:rPr>
              <a:t/>
            </a:r>
            <a:br>
              <a:rPr lang="el-GR" dirty="0">
                <a:solidFill>
                  <a:srgbClr val="00B0F0"/>
                </a:solidFill>
              </a:rPr>
            </a:br>
            <a:endParaRPr lang="en-US" sz="2200" dirty="0">
              <a:solidFill>
                <a:srgbClr val="00B0F0"/>
              </a:solidFill>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pic>
        <p:nvPicPr>
          <p:cNvPr id="6" name="Picture 5"/>
          <p:cNvPicPr>
            <a:picLocks noChangeAspect="1"/>
          </p:cNvPicPr>
          <p:nvPr/>
        </p:nvPicPr>
        <p:blipFill>
          <a:blip r:embed="rId2"/>
          <a:stretch>
            <a:fillRect/>
          </a:stretch>
        </p:blipFill>
        <p:spPr>
          <a:xfrm>
            <a:off x="3360308" y="1417638"/>
            <a:ext cx="5367104" cy="5073463"/>
          </a:xfrm>
          <a:prstGeom prst="rect">
            <a:avLst/>
          </a:prstGeom>
        </p:spPr>
      </p:pic>
    </p:spTree>
    <p:extLst>
      <p:ext uri="{BB962C8B-B14F-4D97-AF65-F5344CB8AC3E}">
        <p14:creationId xmlns:p14="http://schemas.microsoft.com/office/powerpoint/2010/main" val="55267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614" y="1198339"/>
            <a:ext cx="8738709" cy="5204951"/>
          </a:xfrm>
          <a:prstGeom prst="rect">
            <a:avLst/>
          </a:prstGeom>
        </p:spPr>
        <p:txBody>
          <a:bodyPr wrap="square">
            <a:spAutoFit/>
          </a:bodyPr>
          <a:lstStyle/>
          <a:p>
            <a:pPr marR="151130" algn="just">
              <a:lnSpc>
                <a:spcPct val="125000"/>
              </a:lnSpc>
              <a:spcAft>
                <a:spcPts val="0"/>
              </a:spcAft>
            </a:pPr>
            <a:r>
              <a:rPr lang="el-GR" sz="2500" b="1" dirty="0">
                <a:latin typeface="Arial" panose="020B0604020202020204" pitchFamily="34" charset="0"/>
                <a:ea typeface="Arial" panose="020B0604020202020204" pitchFamily="34" charset="0"/>
                <a:cs typeface="Arial" panose="020B0604020202020204" pitchFamily="34" charset="0"/>
              </a:rPr>
              <a:t>Με τον διαχωρισμό των Παγκυπρίων Εξετάσεων (2022) </a:t>
            </a:r>
            <a:r>
              <a:rPr lang="el-GR" sz="2500" b="1" dirty="0">
                <a:solidFill>
                  <a:schemeClr val="bg2"/>
                </a:solidFill>
                <a:latin typeface="Arial" panose="020B0604020202020204" pitchFamily="34" charset="0"/>
                <a:ea typeface="Arial" panose="020B0604020202020204" pitchFamily="34" charset="0"/>
                <a:cs typeface="Arial" panose="020B0604020202020204" pitchFamily="34" charset="0"/>
              </a:rPr>
              <a:t>οι </a:t>
            </a:r>
            <a:r>
              <a:rPr lang="el-GR" sz="2500" b="1" dirty="0">
                <a:solidFill>
                  <a:schemeClr val="bg2"/>
                </a:solidFill>
                <a:latin typeface="Arial" panose="020B0604020202020204" pitchFamily="34" charset="0"/>
                <a:ea typeface="Arial" panose="020B0604020202020204" pitchFamily="34" charset="0"/>
                <a:cs typeface="Times New Roman" panose="02020603050405020304" pitchFamily="18" charset="0"/>
              </a:rPr>
              <a:t>Παγκύπριες Εξετάσεις Απόλυσης</a:t>
            </a:r>
            <a:r>
              <a:rPr lang="el-GR" sz="2500" b="1" dirty="0">
                <a:latin typeface="Arial" panose="020B0604020202020204" pitchFamily="34" charset="0"/>
                <a:ea typeface="Arial" panose="020B0604020202020204" pitchFamily="34" charset="0"/>
                <a:cs typeface="Times New Roman" panose="02020603050405020304" pitchFamily="18" charset="0"/>
              </a:rPr>
              <a:t> στοχεύουν στην απόκτηση </a:t>
            </a:r>
            <a:r>
              <a:rPr lang="el-GR" sz="2500" b="1" dirty="0">
                <a:latin typeface="Arial" panose="020B0604020202020204" pitchFamily="34" charset="0"/>
                <a:ea typeface="Calibri" panose="020F0502020204030204" pitchFamily="34" charset="0"/>
                <a:cs typeface="Times New Roman" panose="02020603050405020304" pitchFamily="18" charset="0"/>
              </a:rPr>
              <a:t>Απολυτηρίου Δευτεροβάθμιας Εκπαίδευσης από την Κυπριακή Δημοκρατία.</a:t>
            </a:r>
          </a:p>
          <a:p>
            <a:pPr marR="151130" algn="just">
              <a:lnSpc>
                <a:spcPct val="125000"/>
              </a:lnSpc>
              <a:spcAft>
                <a:spcPts val="0"/>
              </a:spcAft>
            </a:pPr>
            <a:r>
              <a:rPr lang="el-GR" sz="2500" b="1" dirty="0">
                <a:solidFill>
                  <a:schemeClr val="bg2"/>
                </a:solidFill>
                <a:latin typeface="Arial" panose="020B0604020202020204" pitchFamily="34" charset="0"/>
                <a:ea typeface="Arial" panose="020B0604020202020204" pitchFamily="34" charset="0"/>
                <a:cs typeface="Times New Roman" panose="02020603050405020304" pitchFamily="18" charset="0"/>
              </a:rPr>
              <a:t>Οι</a:t>
            </a:r>
            <a:r>
              <a:rPr lang="el-GR" sz="2500" b="1" dirty="0">
                <a:latin typeface="Arial" panose="020B0604020202020204" pitchFamily="34" charset="0"/>
                <a:ea typeface="Arial" panose="020B0604020202020204" pitchFamily="34" charset="0"/>
                <a:cs typeface="Times New Roman" panose="02020603050405020304" pitchFamily="18" charset="0"/>
              </a:rPr>
              <a:t> </a:t>
            </a:r>
            <a:r>
              <a:rPr lang="el-GR" sz="2500" b="1" dirty="0">
                <a:solidFill>
                  <a:schemeClr val="bg2"/>
                </a:solidFill>
                <a:latin typeface="Arial" panose="020B0604020202020204" pitchFamily="34" charset="0"/>
                <a:ea typeface="Arial" panose="020B0604020202020204" pitchFamily="34" charset="0"/>
                <a:cs typeface="Times New Roman" panose="02020603050405020304" pitchFamily="18" charset="0"/>
              </a:rPr>
              <a:t>Παγκύπριες Εξετάσεις Πρόσβασης </a:t>
            </a:r>
            <a:r>
              <a:rPr lang="el-GR" sz="2800" b="1" dirty="0"/>
              <a:t>σκοπό έχουν</a:t>
            </a:r>
            <a:r>
              <a:rPr lang="en-US" sz="2800" b="1" dirty="0"/>
              <a:t>:</a:t>
            </a:r>
          </a:p>
          <a:p>
            <a:pPr marR="151130" algn="just">
              <a:lnSpc>
                <a:spcPct val="125000"/>
              </a:lnSpc>
              <a:spcAft>
                <a:spcPts val="0"/>
              </a:spcAft>
            </a:pPr>
            <a:r>
              <a:rPr lang="el-GR" sz="2800" b="1" dirty="0"/>
              <a:t>α) τη χορήγηση του βαθμού κατάταξης ανά Πλαίσιο Πρόσβασης και του πιστοποιητικού πρόσβασης στους υποψηφίους,</a:t>
            </a:r>
            <a:endParaRPr lang="en-US" sz="2800" b="1" dirty="0"/>
          </a:p>
          <a:p>
            <a:pPr marR="151130" algn="just">
              <a:lnSpc>
                <a:spcPct val="125000"/>
              </a:lnSpc>
              <a:spcAft>
                <a:spcPts val="0"/>
              </a:spcAft>
            </a:pPr>
            <a:r>
              <a:rPr lang="el-GR" sz="2800" b="1" dirty="0"/>
              <a:t>β) την κατανομή των θέσεων στα Δημόσια ΑΑΕΙ της Κύπρου &amp; Ελλάδας.</a:t>
            </a:r>
            <a:endParaRPr lang="el-GR" sz="25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l-GR" smtClean="0"/>
              <a:t>ΥΣΕΑ, ΝΟΕΜΒΡΙΟΣ 2022</a:t>
            </a:r>
            <a:endParaRPr lang="en-GB" dirty="0"/>
          </a:p>
        </p:txBody>
      </p:sp>
      <p:sp>
        <p:nvSpPr>
          <p:cNvPr id="8" name="Rectangle 7">
            <a:extLst>
              <a:ext uri="{FF2B5EF4-FFF2-40B4-BE49-F238E27FC236}">
                <a16:creationId xmlns:a16="http://schemas.microsoft.com/office/drawing/2014/main" xmlns="" id="{ED49E3A3-A06E-4203-9EF7-0ACC487808EF}"/>
              </a:ext>
            </a:extLst>
          </p:cNvPr>
          <p:cNvSpPr/>
          <p:nvPr/>
        </p:nvSpPr>
        <p:spPr>
          <a:xfrm>
            <a:off x="1364330" y="200297"/>
            <a:ext cx="8934993" cy="1077218"/>
          </a:xfrm>
          <a:prstGeom prst="rect">
            <a:avLst/>
          </a:prstGeom>
          <a:solidFill>
            <a:srgbClr val="92D050"/>
          </a:solidFill>
        </p:spPr>
        <p:txBody>
          <a:bodyPr wrap="square">
            <a:spAutoFit/>
          </a:bodyPr>
          <a:lstStyle/>
          <a:p>
            <a:pPr algn="ctr"/>
            <a:r>
              <a:rPr lang="el-GR" sz="32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ΔΙΑΔΙΚΑΣΙΑ </a:t>
            </a: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 - </a:t>
            </a:r>
          </a:p>
          <a:p>
            <a:pPr algn="ct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2023 </a:t>
            </a:r>
            <a:endParaRPr lang="en-US" sz="3200" dirty="0">
              <a:solidFill>
                <a:schemeClr val="bg2"/>
              </a:solidFill>
            </a:endParaRPr>
          </a:p>
        </p:txBody>
      </p:sp>
    </p:spTree>
    <p:extLst>
      <p:ext uri="{BB962C8B-B14F-4D97-AF65-F5344CB8AC3E}">
        <p14:creationId xmlns:p14="http://schemas.microsoft.com/office/powerpoint/2010/main" val="269923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590" y="1090228"/>
            <a:ext cx="10222564" cy="5158171"/>
          </a:xfrm>
        </p:spPr>
        <p:txBody>
          <a:bodyPr>
            <a:normAutofit/>
          </a:bodyPr>
          <a:lstStyle/>
          <a:p>
            <a:pPr lvl="0" defTabSz="685800">
              <a:lnSpc>
                <a:spcPct val="100000"/>
              </a:lnSpc>
              <a:spcBef>
                <a:spcPts val="750"/>
              </a:spcBef>
              <a:buClr>
                <a:srgbClr val="44546A">
                  <a:lumMod val="60000"/>
                  <a:lumOff val="40000"/>
                </a:srgbClr>
              </a:buClr>
              <a:defRPr/>
            </a:pPr>
            <a:r>
              <a:rPr lang="el-GR" sz="36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sz="3100" b="1" cap="none" dirty="0">
                <a:latin typeface="Arial" pitchFamily="34" charset="0"/>
                <a:ea typeface="+mn-ea"/>
                <a:cs typeface="Arial" pitchFamily="34" charset="0"/>
              </a:rPr>
              <a:t/>
            </a:r>
            <a:br>
              <a:rPr lang="el-GR" sz="31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br>
              <a:rPr lang="el-GR" sz="28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endParaRPr lang="en-GB" sz="1300" dirty="0"/>
          </a:p>
        </p:txBody>
      </p:sp>
      <p:sp>
        <p:nvSpPr>
          <p:cNvPr id="4" name="Rectangle 3"/>
          <p:cNvSpPr/>
          <p:nvPr/>
        </p:nvSpPr>
        <p:spPr>
          <a:xfrm>
            <a:off x="1527717" y="200297"/>
            <a:ext cx="8771606" cy="1070953"/>
          </a:xfrm>
          <a:prstGeom prst="rect">
            <a:avLst/>
          </a:prstGeom>
          <a:solidFill>
            <a:srgbClr val="92D050"/>
          </a:solidFill>
        </p:spPr>
        <p:txBody>
          <a:bodyPr wrap="square">
            <a:spAutoFit/>
          </a:bodyPr>
          <a:lstStyle/>
          <a:p>
            <a:pPr algn="ctr"/>
            <a:r>
              <a:rPr lang="el-GR" sz="32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ΔΙΑΔΙΚΑΣΙΑ </a:t>
            </a: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 </a:t>
            </a:r>
          </a:p>
          <a:p>
            <a:pPr algn="ctr"/>
            <a:r>
              <a:rPr lang="el-G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2023 </a:t>
            </a:r>
            <a:endParaRPr lang="en-US" sz="3200" dirty="0">
              <a:solidFill>
                <a:schemeClr val="bg2"/>
              </a:solidFill>
            </a:endParaRPr>
          </a:p>
        </p:txBody>
      </p:sp>
      <p:sp>
        <p:nvSpPr>
          <p:cNvPr id="6" name="Rectangle 5"/>
          <p:cNvSpPr/>
          <p:nvPr/>
        </p:nvSpPr>
        <p:spPr>
          <a:xfrm>
            <a:off x="1863633" y="1180729"/>
            <a:ext cx="7286159" cy="4893647"/>
          </a:xfrm>
          <a:prstGeom prst="rect">
            <a:avLst/>
          </a:prstGeom>
        </p:spPr>
        <p:txBody>
          <a:bodyPr wrap="square">
            <a:spAutoFit/>
          </a:bodyPr>
          <a:lstStyle/>
          <a:p>
            <a:r>
              <a:rPr lang="el-GR" sz="2000" b="1" u="sng" dirty="0">
                <a:solidFill>
                  <a:schemeClr val="bg2">
                    <a:lumMod val="75000"/>
                  </a:schemeClr>
                </a:solidFill>
                <a:latin typeface="Arial" panose="020B0604020202020204" pitchFamily="34" charset="0"/>
                <a:cs typeface="Arial" panose="020B0604020202020204" pitchFamily="34" charset="0"/>
              </a:rPr>
              <a:t>Όσοι επιθυμούν πρόσβαση σε:</a:t>
            </a:r>
          </a:p>
          <a:p>
            <a:endParaRPr lang="el-GR" b="1" u="sng" dirty="0">
              <a:solidFill>
                <a:schemeClr val="bg2">
                  <a:lumMod val="75000"/>
                </a:schemeClr>
              </a:solidFill>
              <a:latin typeface="Arial" panose="020B0604020202020204" pitchFamily="34" charset="0"/>
              <a:cs typeface="Arial" panose="020B0604020202020204" pitchFamily="34" charset="0"/>
            </a:endParaRPr>
          </a:p>
          <a:p>
            <a:r>
              <a:rPr lang="el-GR" sz="2400" b="1" u="sng" dirty="0">
                <a:solidFill>
                  <a:schemeClr val="bg2">
                    <a:lumMod val="75000"/>
                  </a:schemeClr>
                </a:solidFill>
                <a:latin typeface="Arial" panose="020B0604020202020204" pitchFamily="34" charset="0"/>
                <a:cs typeface="Arial" panose="020B0604020202020204" pitchFamily="34" charset="0"/>
              </a:rPr>
              <a:t>ΚΥΠΡΟ: </a:t>
            </a:r>
          </a:p>
          <a:p>
            <a:pPr marL="342900" indent="-34290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ΠΑΝΕΠΙΣΤΗΜΙΟ ΚΥΠΡΟΥ</a:t>
            </a:r>
          </a:p>
          <a:p>
            <a:pPr marL="342900" indent="-34290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ΤΕΧΝΟΛΟΓΙΚΟ ΠΑΝΕΠΙΣΤΗΜΙΟ ΚΥΠΡΟΥ (ΤΕ.ΠΑ.Κ.)</a:t>
            </a:r>
          </a:p>
          <a:p>
            <a:pPr marL="342900" indent="-34290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ΑΝΩΤΕΡΟ ΞΕΝΟΔΟΧΕΙΑΚΟ ΙΝΣΤΙΤΟΥΤΟ ΚΥΠΡΟΥ (Α.Ξ.Ι.Κ.)</a:t>
            </a:r>
          </a:p>
          <a:p>
            <a:pPr>
              <a:lnSpc>
                <a:spcPct val="150000"/>
              </a:lnSpc>
            </a:pPr>
            <a:r>
              <a:rPr lang="el-GR" sz="2400" b="1" u="sng" dirty="0">
                <a:solidFill>
                  <a:schemeClr val="bg2">
                    <a:lumMod val="75000"/>
                  </a:schemeClr>
                </a:solidFill>
                <a:latin typeface="Arial" panose="020B0604020202020204" pitchFamily="34" charset="0"/>
                <a:cs typeface="Arial" panose="020B0604020202020204" pitchFamily="34" charset="0"/>
              </a:rPr>
              <a:t>ΕΛΛΑΔΑ: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ΠΑΝΕΠΙΣΤΗΜΙΑ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ΠΟΛΥΤΕΧΝΕΙΑ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ΣΤΡΑΤΙΩΤΙΚΕΣ ΣΧΟΛΕΣ</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ΑΝΩΤΑΤΕΣ ΕΚΚΛΗΣΙΑΣΤΙΚΕΣ ΑΚΑΔΗΜΙΕΣ (Α.Ε.Α.)</a:t>
            </a:r>
          </a:p>
          <a:p>
            <a:pPr marL="285750" indent="-285750">
              <a:lnSpc>
                <a:spcPct val="150000"/>
              </a:lnSpc>
              <a:buFont typeface="Arial" panose="020B0604020202020204" pitchFamily="34" charset="0"/>
              <a:buChar char="•"/>
            </a:pPr>
            <a:r>
              <a:rPr lang="el-GR" b="1" dirty="0">
                <a:latin typeface="Arial" panose="020B0604020202020204" pitchFamily="34" charset="0"/>
                <a:cs typeface="Arial" panose="020B0604020202020204" pitchFamily="34" charset="0"/>
              </a:rPr>
              <a:t>ΑΝΩΤΕΡΕΣ ΣΧΟΛΕΣ ΤΟΥΡΙΣΤΙΚΗΣ ΕΚΠΑΙΔΕΥΣΗΣ</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(Α.Σ.Τ.Ε.)</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620053" y="1271250"/>
            <a:ext cx="1889924" cy="1243692"/>
          </a:xfrm>
          <a:prstGeom prst="rect">
            <a:avLst/>
          </a:prstGeom>
        </p:spPr>
      </p:pic>
      <p:pic>
        <p:nvPicPr>
          <p:cNvPr id="8" name="Picture 7"/>
          <p:cNvPicPr>
            <a:picLocks noChangeAspect="1"/>
          </p:cNvPicPr>
          <p:nvPr/>
        </p:nvPicPr>
        <p:blipFill>
          <a:blip r:embed="rId4"/>
          <a:stretch>
            <a:fillRect/>
          </a:stretch>
        </p:blipFill>
        <p:spPr>
          <a:xfrm>
            <a:off x="5494083" y="3834776"/>
            <a:ext cx="1633870" cy="993734"/>
          </a:xfrm>
          <a:prstGeom prst="rect">
            <a:avLst/>
          </a:prstGeom>
        </p:spPr>
      </p:pic>
      <p:sp>
        <p:nvSpPr>
          <p:cNvPr id="5" name="Footer Placeholder 4"/>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287338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775" y="260070"/>
            <a:ext cx="6337246" cy="616680"/>
          </a:xfrm>
        </p:spPr>
        <p:txBody>
          <a:bodyPr>
            <a:normAutofit fontScale="90000"/>
          </a:bodyPr>
          <a:lstStyle/>
          <a:p>
            <a:r>
              <a:rPr lang="el-GR" sz="3200" b="1" u="sng" cap="none" dirty="0">
                <a:solidFill>
                  <a:schemeClr val="bg2"/>
                </a:solidFill>
                <a:latin typeface="Arial" panose="020B0604020202020204" pitchFamily="34" charset="0"/>
                <a:cs typeface="Arial" panose="020B0604020202020204" pitchFamily="34" charset="0"/>
              </a:rPr>
              <a:t>ΕΛΛΗΝΕΣ ΤΟΥ ΕΞΩΤΕΡΙΚΟΥ -ΟΜΟΓΕΝΕΙΣ</a:t>
            </a:r>
            <a:endParaRPr lang="en-GB" sz="3200" u="sng" dirty="0">
              <a:solidFill>
                <a:schemeClr val="bg2"/>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3459890" y="1070920"/>
            <a:ext cx="3888261" cy="4085964"/>
          </a:xfrm>
        </p:spPr>
        <p:txBody>
          <a:bodyPr>
            <a:normAutofit/>
          </a:bodyPr>
          <a:lstStyle/>
          <a:p>
            <a:pPr marL="0" indent="0" algn="ctr" defTabSz="685800">
              <a:lnSpc>
                <a:spcPct val="100000"/>
              </a:lnSpc>
              <a:spcBef>
                <a:spcPts val="0"/>
              </a:spcBef>
              <a:buSzTx/>
              <a:buNone/>
            </a:pPr>
            <a:r>
              <a:rPr lang="el-GR" sz="1800" b="1" dirty="0">
                <a:solidFill>
                  <a:srgbClr val="002060"/>
                </a:solidFill>
                <a:latin typeface="Arial" pitchFamily="34" charset="0"/>
                <a:cs typeface="Arial" pitchFamily="34" charset="0"/>
              </a:rPr>
              <a:t>ΠΕΡΙΠΤΩΣΗ Α΄</a:t>
            </a:r>
          </a:p>
          <a:p>
            <a:pPr marL="0" lvl="0" indent="0" algn="just" defTabSz="685800">
              <a:lnSpc>
                <a:spcPct val="100000"/>
              </a:lnSpc>
              <a:spcBef>
                <a:spcPts val="0"/>
              </a:spcBef>
              <a:buSzTx/>
              <a:buNone/>
            </a:pPr>
            <a:r>
              <a:rPr lang="el-GR" sz="1800" b="1" dirty="0">
                <a:effectLst>
                  <a:outerShdw blurRad="38100" dist="38100" dir="2700000" algn="tl">
                    <a:srgbClr val="000000">
                      <a:alpha val="43137"/>
                    </a:srgbClr>
                  </a:outerShdw>
                </a:effectLst>
                <a:latin typeface="Arial" pitchFamily="34" charset="0"/>
                <a:cs typeface="Arial" pitchFamily="34" charset="0"/>
              </a:rPr>
              <a:t>Μαθητές οι οποίοι έχουν και </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τους δύο γονείς με Ελληνική Καταγωγή</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l-GR" sz="1800" b="1" dirty="0">
                <a:effectLst>
                  <a:outerShdw blurRad="38100" dist="38100" dir="2700000" algn="tl">
                    <a:srgbClr val="000000">
                      <a:alpha val="43137"/>
                    </a:srgbClr>
                  </a:outerShdw>
                </a:effectLst>
                <a:latin typeface="Arial" pitchFamily="34" charset="0"/>
                <a:cs typeface="Arial" pitchFamily="34" charset="0"/>
              </a:rPr>
              <a:t>εξασφαλίζουν θέση στα ΑΑΕΙ Ελλάδας μέσω της κατηγορίας των </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a:t>
            </a:r>
            <a:r>
              <a:rPr lang="el-GR" sz="1800" b="1" i="1" u="sng" dirty="0">
                <a:solidFill>
                  <a:srgbClr val="002060"/>
                </a:solidFill>
                <a:effectLst>
                  <a:outerShdw blurRad="38100" dist="38100" dir="2700000" algn="tl">
                    <a:srgbClr val="000000">
                      <a:alpha val="43137"/>
                    </a:srgbClr>
                  </a:outerShdw>
                </a:effectLst>
                <a:latin typeface="Arial" pitchFamily="34" charset="0"/>
                <a:cs typeface="Arial" pitchFamily="34" charset="0"/>
              </a:rPr>
              <a:t>Ελλήνων του Εξωτερικού</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και </a:t>
            </a:r>
            <a:r>
              <a:rPr lang="el-GR" sz="1800" b="1" u="sng" dirty="0">
                <a:solidFill>
                  <a:srgbClr val="002060"/>
                </a:solidFill>
                <a:effectLst>
                  <a:outerShdw blurRad="38100" dist="38100" dir="2700000" algn="tl">
                    <a:srgbClr val="000000">
                      <a:alpha val="43137"/>
                    </a:srgbClr>
                  </a:outerShdw>
                </a:effectLst>
                <a:latin typeface="Arial" pitchFamily="34" charset="0"/>
                <a:cs typeface="Arial" pitchFamily="34" charset="0"/>
              </a:rPr>
              <a:t>όχι μαζί με τους υπόλοιπους Κύπριους μαθητές</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l-GR" sz="1800" b="1" dirty="0">
                <a:effectLst>
                  <a:outerShdw blurRad="38100" dist="38100" dir="2700000" algn="tl">
                    <a:srgbClr val="000000">
                      <a:alpha val="43137"/>
                    </a:srgbClr>
                  </a:outerShdw>
                </a:effectLst>
                <a:latin typeface="Arial" pitchFamily="34" charset="0"/>
                <a:cs typeface="Arial" pitchFamily="34" charset="0"/>
              </a:rPr>
              <a:t>που ανήκουν στην κατηγορία των </a:t>
            </a:r>
          </a:p>
          <a:p>
            <a:pPr marL="0" lvl="0" indent="0" algn="just" defTabSz="685800">
              <a:lnSpc>
                <a:spcPct val="100000"/>
              </a:lnSpc>
              <a:spcBef>
                <a:spcPts val="0"/>
              </a:spcBef>
              <a:buSzTx/>
              <a:buNone/>
            </a:pPr>
            <a:r>
              <a:rPr lang="el-GR" sz="1800" b="1" dirty="0">
                <a:effectLst>
                  <a:outerShdw blurRad="38100" dist="38100" dir="2700000" algn="tl">
                    <a:srgbClr val="000000">
                      <a:alpha val="43137"/>
                    </a:srgbClr>
                  </a:outerShdw>
                </a:effectLst>
                <a:latin typeface="Arial" pitchFamily="34" charset="0"/>
                <a:cs typeface="Arial" pitchFamily="34" charset="0"/>
              </a:rPr>
              <a:t>«</a:t>
            </a:r>
            <a:r>
              <a:rPr lang="el-GR" sz="1800" b="1" i="1" dirty="0">
                <a:effectLst>
                  <a:outerShdw blurRad="38100" dist="38100" dir="2700000" algn="tl">
                    <a:srgbClr val="000000">
                      <a:alpha val="43137"/>
                    </a:srgbClr>
                  </a:outerShdw>
                </a:effectLst>
                <a:latin typeface="Arial" pitchFamily="34" charset="0"/>
                <a:cs typeface="Arial" pitchFamily="34" charset="0"/>
              </a:rPr>
              <a:t>Αλλοδαπών - Αλλογενών</a:t>
            </a:r>
            <a:r>
              <a:rPr lang="el-GR" sz="1800" b="1" dirty="0">
                <a:effectLst>
                  <a:outerShdw blurRad="38100" dist="38100" dir="2700000" algn="tl">
                    <a:srgbClr val="000000">
                      <a:alpha val="43137"/>
                    </a:srgbClr>
                  </a:outerShdw>
                </a:effectLst>
                <a:latin typeface="Arial" pitchFamily="34" charset="0"/>
                <a:cs typeface="Arial" pitchFamily="34" charset="0"/>
              </a:rPr>
              <a:t>».</a:t>
            </a:r>
          </a:p>
          <a:p>
            <a:pPr marL="0" indent="0" algn="just">
              <a:buNone/>
            </a:pPr>
            <a:endParaRPr lang="en-GB" dirty="0"/>
          </a:p>
        </p:txBody>
      </p:sp>
      <p:sp>
        <p:nvSpPr>
          <p:cNvPr id="6" name="Content Placeholder 5"/>
          <p:cNvSpPr>
            <a:spLocks noGrp="1"/>
          </p:cNvSpPr>
          <p:nvPr>
            <p:ph sz="quarter" idx="4"/>
          </p:nvPr>
        </p:nvSpPr>
        <p:spPr>
          <a:xfrm>
            <a:off x="7537621" y="1070920"/>
            <a:ext cx="4073353" cy="4085964"/>
          </a:xfrm>
        </p:spPr>
        <p:txBody>
          <a:bodyPr>
            <a:normAutofit/>
          </a:bodyPr>
          <a:lstStyle/>
          <a:p>
            <a:pPr marL="0" indent="0" algn="ctr" defTabSz="685800">
              <a:lnSpc>
                <a:spcPct val="100000"/>
              </a:lnSpc>
              <a:spcBef>
                <a:spcPts val="0"/>
              </a:spcBef>
              <a:buSzTx/>
              <a:buNone/>
            </a:pPr>
            <a:r>
              <a:rPr lang="el-GR" sz="1800" b="1" dirty="0">
                <a:solidFill>
                  <a:srgbClr val="002060"/>
                </a:solidFill>
                <a:latin typeface="Arial" pitchFamily="34" charset="0"/>
                <a:cs typeface="Arial" pitchFamily="34" charset="0"/>
              </a:rPr>
              <a:t>ΠΕΡΙΠΤΩΣΗ </a:t>
            </a:r>
            <a:r>
              <a:rPr lang="en-US" sz="1800" b="1" dirty="0">
                <a:solidFill>
                  <a:srgbClr val="002060"/>
                </a:solidFill>
                <a:latin typeface="Arial" pitchFamily="34" charset="0"/>
                <a:cs typeface="Arial" pitchFamily="34" charset="0"/>
              </a:rPr>
              <a:t>B</a:t>
            </a:r>
            <a:r>
              <a:rPr lang="el-GR" sz="1800" b="1" dirty="0">
                <a:solidFill>
                  <a:srgbClr val="002060"/>
                </a:solidFill>
                <a:latin typeface="Arial" pitchFamily="34" charset="0"/>
                <a:cs typeface="Arial" pitchFamily="34" charset="0"/>
              </a:rPr>
              <a:t>΄</a:t>
            </a:r>
          </a:p>
          <a:p>
            <a:pPr marL="0" lvl="0" indent="0" algn="just" defTabSz="685800">
              <a:lnSpc>
                <a:spcPct val="100000"/>
              </a:lnSpc>
              <a:spcBef>
                <a:spcPts val="0"/>
              </a:spcBef>
              <a:buSzTx/>
              <a:buNone/>
            </a:pP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Μαθητές οι οποίοι έχουν τον έναν από τους δύο γονείς με </a:t>
            </a:r>
            <a:r>
              <a:rPr lang="en-US"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l-GR" sz="1800" b="1" dirty="0">
                <a:solidFill>
                  <a:srgbClr val="002060"/>
                </a:solidFill>
                <a:effectLst>
                  <a:outerShdw blurRad="38100" dist="38100" dir="2700000" algn="tl">
                    <a:srgbClr val="000000">
                      <a:alpha val="43137"/>
                    </a:srgbClr>
                  </a:outerShdw>
                </a:effectLst>
                <a:latin typeface="Arial" pitchFamily="34" charset="0"/>
                <a:cs typeface="Arial" pitchFamily="34" charset="0"/>
              </a:rPr>
              <a:t>Ελληνική Καταγωγή και </a:t>
            </a:r>
            <a:r>
              <a:rPr lang="el-GR" sz="1800" b="1" u="sng" dirty="0">
                <a:effectLst>
                  <a:outerShdw blurRad="38100" dist="38100" dir="2700000" algn="tl">
                    <a:srgbClr val="000000">
                      <a:alpha val="43137"/>
                    </a:srgbClr>
                  </a:outerShdw>
                </a:effectLst>
                <a:latin typeface="Arial" pitchFamily="34" charset="0"/>
                <a:cs typeface="Arial" pitchFamily="34" charset="0"/>
              </a:rPr>
              <a:t>είναι απόφοιτοι Λυκείου / ΤΕΣΕΚ της Κυπριακής Δημοκρατίας</a:t>
            </a:r>
            <a:r>
              <a:rPr lang="el-GR" sz="1800" b="1" dirty="0">
                <a:effectLst>
                  <a:outerShdw blurRad="38100" dist="38100" dir="2700000" algn="tl">
                    <a:srgbClr val="000000">
                      <a:alpha val="43137"/>
                    </a:srgbClr>
                  </a:outerShdw>
                </a:effectLst>
                <a:latin typeface="Arial" pitchFamily="34" charset="0"/>
                <a:cs typeface="Arial" pitchFamily="34" charset="0"/>
              </a:rPr>
              <a:t> </a:t>
            </a:r>
            <a:r>
              <a:rPr lang="el-GR" sz="1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επιλέγουν </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 θα διεκδικήσουν </a:t>
            </a:r>
            <a:r>
              <a:rPr lang="el-GR" sz="1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θέση στα ΑΑΕΙ Ελλάδας</a:t>
            </a:r>
            <a:r>
              <a:rPr lang="el-GR" sz="1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είτε</a:t>
            </a:r>
            <a:r>
              <a:rPr lang="el-GR"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μέσω της Κατηγορίας των «</a:t>
            </a:r>
            <a:r>
              <a:rPr lang="el-GR"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Ελλήνων του</a:t>
            </a:r>
            <a:r>
              <a:rPr lang="en-US"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Εξωτερικού</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είτε</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μέσω της κατηγορίας των </a:t>
            </a:r>
          </a:p>
          <a:p>
            <a:pPr marL="0" lvl="0" indent="0" algn="just" defTabSz="685800">
              <a:lnSpc>
                <a:spcPct val="100000"/>
              </a:lnSpc>
              <a:spcBef>
                <a:spcPts val="0"/>
              </a:spcBef>
              <a:buSzTx/>
              <a:buNone/>
            </a:pP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Αλλοδαπών-Αλλογενών</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8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n-US" sz="1800" b="1" dirty="0">
              <a:latin typeface="Arial" panose="020B0604020202020204" pitchFamily="34" charset="0"/>
              <a:cs typeface="Arial" panose="020B0604020202020204" pitchFamily="34" charset="0"/>
            </a:endParaRPr>
          </a:p>
          <a:p>
            <a:endParaRPr lang="en-GB" dirty="0"/>
          </a:p>
        </p:txBody>
      </p:sp>
      <p:graphicFrame>
        <p:nvGraphicFramePr>
          <p:cNvPr id="7" name="Table 6"/>
          <p:cNvGraphicFramePr>
            <a:graphicFrameLocks noGrp="1"/>
          </p:cNvGraphicFramePr>
          <p:nvPr/>
        </p:nvGraphicFramePr>
        <p:xfrm>
          <a:off x="3391450" y="4576487"/>
          <a:ext cx="8347469" cy="1082907"/>
        </p:xfrm>
        <a:graphic>
          <a:graphicData uri="http://schemas.openxmlformats.org/drawingml/2006/table">
            <a:tbl>
              <a:tblPr firstRow="1" bandRow="1">
                <a:tableStyleId>{5C22544A-7EE6-4342-B048-85BDC9FD1C3A}</a:tableStyleId>
              </a:tblPr>
              <a:tblGrid>
                <a:gridCol w="8347469">
                  <a:extLst>
                    <a:ext uri="{9D8B030D-6E8A-4147-A177-3AD203B41FA5}">
                      <a16:colId xmlns:a16="http://schemas.microsoft.com/office/drawing/2014/main" xmlns="" val="928595082"/>
                    </a:ext>
                  </a:extLst>
                </a:gridCol>
              </a:tblGrid>
              <a:tr h="1082907">
                <a:tc>
                  <a:txBody>
                    <a:bodyPr/>
                    <a:lstStyle/>
                    <a:p>
                      <a:pPr algn="ctr"/>
                      <a:r>
                        <a:rPr lang="el-GR" sz="1800" dirty="0">
                          <a:latin typeface="Arial" panose="020B0604020202020204" pitchFamily="34" charset="0"/>
                          <a:cs typeface="Arial" panose="020B0604020202020204" pitchFamily="34" charset="0"/>
                        </a:rPr>
                        <a:t>Οι υποψήφιοι και των δύο περιπτώσεων πρέπει να έχουν παρακολουθήσει, με</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πλήρη φοίτηση, τουλάχιστον τις </a:t>
                      </a:r>
                      <a:r>
                        <a:rPr lang="el-GR" sz="1800" b="1" u="sng" dirty="0">
                          <a:solidFill>
                            <a:schemeClr val="tx1"/>
                          </a:solidFill>
                          <a:latin typeface="Arial" panose="020B0604020202020204" pitchFamily="34" charset="0"/>
                          <a:cs typeface="Arial" panose="020B0604020202020204" pitchFamily="34" charset="0"/>
                        </a:rPr>
                        <a:t>δύο</a:t>
                      </a:r>
                      <a:r>
                        <a:rPr lang="en-US" sz="1800" b="1" u="sng" dirty="0">
                          <a:solidFill>
                            <a:schemeClr val="tx1"/>
                          </a:solidFill>
                          <a:latin typeface="Arial" panose="020B0604020202020204" pitchFamily="34" charset="0"/>
                          <a:cs typeface="Arial" panose="020B0604020202020204" pitchFamily="34" charset="0"/>
                        </a:rPr>
                        <a:t> </a:t>
                      </a:r>
                      <a:r>
                        <a:rPr lang="el-GR" sz="1800" b="1" u="sng" dirty="0">
                          <a:solidFill>
                            <a:schemeClr val="tx1"/>
                          </a:solidFill>
                          <a:latin typeface="Arial" panose="020B0604020202020204" pitchFamily="34" charset="0"/>
                          <a:cs typeface="Arial" panose="020B0604020202020204" pitchFamily="34" charset="0"/>
                        </a:rPr>
                        <a:t>τελευταίες τάξεις του Λυκείου </a:t>
                      </a:r>
                      <a:r>
                        <a:rPr lang="el-GR" sz="1800" dirty="0">
                          <a:latin typeface="Arial" panose="020B0604020202020204" pitchFamily="34" charset="0"/>
                          <a:cs typeface="Arial" panose="020B0604020202020204" pitchFamily="34" charset="0"/>
                        </a:rPr>
                        <a:t>ή αντίστοιχου σχολείου σε χώρα της αλλοδαπής. </a:t>
                      </a:r>
                    </a:p>
                  </a:txBody>
                  <a:tcPr/>
                </a:tc>
                <a:extLst>
                  <a:ext uri="{0D108BD9-81ED-4DB2-BD59-A6C34878D82A}">
                    <a16:rowId xmlns:a16="http://schemas.microsoft.com/office/drawing/2014/main" xmlns="" val="951605413"/>
                  </a:ext>
                </a:extLst>
              </a:tr>
            </a:tbl>
          </a:graphicData>
        </a:graphic>
      </p:graphicFrame>
      <p:pic>
        <p:nvPicPr>
          <p:cNvPr id="10" name="Picture 9"/>
          <p:cNvPicPr>
            <a:picLocks noChangeAspect="1"/>
          </p:cNvPicPr>
          <p:nvPr/>
        </p:nvPicPr>
        <p:blipFill>
          <a:blip r:embed="rId3"/>
          <a:stretch>
            <a:fillRect/>
          </a:stretch>
        </p:blipFill>
        <p:spPr>
          <a:xfrm>
            <a:off x="0" y="0"/>
            <a:ext cx="3160788" cy="6857999"/>
          </a:xfrm>
          <a:prstGeom prst="rect">
            <a:avLst/>
          </a:prstGeom>
        </p:spPr>
      </p:pic>
      <p:sp>
        <p:nvSpPr>
          <p:cNvPr id="5" name="Footer Placeholder 4"/>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717033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8077" y="1331257"/>
            <a:ext cx="4341275" cy="5837495"/>
          </a:xfrm>
          <a:prstGeom prst="rect">
            <a:avLst/>
          </a:prstGeom>
        </p:spPr>
        <p:txBody>
          <a:bodyPr wrap="square">
            <a:spAutoFit/>
          </a:bodyPr>
          <a:lstStyle/>
          <a:p>
            <a:pPr lvl="0" algn="just" defTabSz="685800">
              <a:spcBef>
                <a:spcPts val="750"/>
              </a:spcBef>
              <a:buSzTx/>
            </a:pPr>
            <a:r>
              <a:rPr lang="el-GR" sz="2000" b="1" dirty="0">
                <a:solidFill>
                  <a:srgbClr val="002060"/>
                </a:solidFill>
                <a:latin typeface="Arial" pitchFamily="34" charset="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sz="2000" b="1" u="sng" dirty="0">
                <a:solidFill>
                  <a:srgbClr val="002060"/>
                </a:solidFill>
                <a:latin typeface="Arial" pitchFamily="34" charset="0"/>
                <a:cs typeface="Arial" pitchFamily="34" charset="0"/>
              </a:rPr>
              <a:t>ΟΛΗ τη Διαδικασία Πρόσβασης στα Δημόσια ΑΑΕΙ Κύπρου και Ελλάδας,</a:t>
            </a:r>
            <a:r>
              <a:rPr lang="el-GR" sz="2000" b="1" dirty="0">
                <a:solidFill>
                  <a:srgbClr val="002060"/>
                </a:solidFill>
                <a:latin typeface="Arial" pitchFamily="34" charset="0"/>
                <a:cs typeface="Arial" pitchFamily="34" charset="0"/>
              </a:rPr>
              <a:t> στην έκδοση </a:t>
            </a:r>
          </a:p>
          <a:p>
            <a:pPr lvl="0" algn="just" defTabSz="685800">
              <a:spcBef>
                <a:spcPts val="750"/>
              </a:spcBef>
              <a:buSzTx/>
            </a:pPr>
            <a:r>
              <a:rPr lang="el-GR" sz="2000" b="1" dirty="0">
                <a:solidFill>
                  <a:srgbClr val="002060"/>
                </a:solidFill>
                <a:latin typeface="Arial" pitchFamily="34" charset="0"/>
                <a:cs typeface="Arial" pitchFamily="34" charset="0"/>
              </a:rPr>
              <a:t>«</a:t>
            </a:r>
            <a:r>
              <a:rPr lang="el-GR" sz="2000" b="1" i="1" dirty="0">
                <a:solidFill>
                  <a:srgbClr val="002060"/>
                </a:solidFill>
                <a:latin typeface="Arial" pitchFamily="34" charset="0"/>
                <a:cs typeface="Arial" pitchFamily="34" charset="0"/>
              </a:rPr>
              <a:t>Επιστημονικά Πεδία </a:t>
            </a:r>
            <a:r>
              <a:rPr lang="el-GR" sz="2000" b="1" dirty="0">
                <a:solidFill>
                  <a:srgbClr val="002060"/>
                </a:solidFill>
                <a:latin typeface="Arial" pitchFamily="34" charset="0"/>
                <a:cs typeface="Arial" pitchFamily="34" charset="0"/>
              </a:rPr>
              <a:t>και </a:t>
            </a:r>
            <a:r>
              <a:rPr lang="el-GR" sz="2000" b="1" i="1" dirty="0">
                <a:solidFill>
                  <a:srgbClr val="002060"/>
                </a:solidFill>
                <a:latin typeface="Arial" pitchFamily="34" charset="0"/>
                <a:cs typeface="Arial" pitchFamily="34" charset="0"/>
              </a:rPr>
              <a:t>Πλαίσια Πρόσβασης στη Δημόσια Τριτοβάθμια Εκπαίδευση Κύπρου και Ελλάδας 2023», ΥΣΕΑ</a:t>
            </a:r>
          </a:p>
          <a:p>
            <a:pPr lvl="0" algn="just" defTabSz="685800">
              <a:spcBef>
                <a:spcPts val="750"/>
              </a:spcBef>
              <a:buSzTx/>
            </a:pPr>
            <a:endParaRPr lang="el-GR" sz="2400" dirty="0">
              <a:hlinkClick r:id="rId2"/>
            </a:endParaRPr>
          </a:p>
          <a:p>
            <a:pPr lvl="0" algn="just" defTabSz="685800">
              <a:spcBef>
                <a:spcPts val="750"/>
              </a:spcBef>
              <a:buSzTx/>
            </a:pPr>
            <a:r>
              <a:rPr lang="en-GB" sz="2000" dirty="0">
                <a:hlinkClick r:id="rId2"/>
              </a:rPr>
              <a:t>http://archeia.moec.gov.cy/mc/49/plaisia_prosvasis_202</a:t>
            </a:r>
            <a:r>
              <a:rPr lang="el-GR" sz="2000" dirty="0">
                <a:hlinkClick r:id="rId2"/>
              </a:rPr>
              <a:t>3</a:t>
            </a:r>
            <a:r>
              <a:rPr lang="en-GB" sz="2000" dirty="0">
                <a:hlinkClick r:id="rId2"/>
              </a:rPr>
              <a:t>.pdf</a:t>
            </a:r>
            <a:endParaRPr lang="el-GR" sz="2000" dirty="0"/>
          </a:p>
          <a:p>
            <a:pPr lvl="0" algn="just" defTabSz="685800">
              <a:spcBef>
                <a:spcPts val="750"/>
              </a:spcBef>
              <a:buSzTx/>
            </a:pPr>
            <a:endParaRPr lang="el-GR" dirty="0"/>
          </a:p>
          <a:p>
            <a:pPr lvl="0" algn="just" defTabSz="685800">
              <a:spcBef>
                <a:spcPts val="750"/>
              </a:spcBef>
              <a:buSzTx/>
            </a:pPr>
            <a:endParaRPr lang="en-US" dirty="0"/>
          </a:p>
        </p:txBody>
      </p:sp>
      <p:sp>
        <p:nvSpPr>
          <p:cNvPr id="6" name="AutoShape 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V="1">
            <a:off x="5118100" y="1233710"/>
            <a:ext cx="7445376" cy="1175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989011" y="399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rot="6144319">
            <a:off x="372599" y="88319"/>
            <a:ext cx="14019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7458075" y="1590675"/>
            <a:ext cx="3449426"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H="1">
            <a:off x="7124282" y="1331257"/>
            <a:ext cx="3934242" cy="1897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ooter Placeholder 13"/>
          <p:cNvSpPr>
            <a:spLocks noGrp="1"/>
          </p:cNvSpPr>
          <p:nvPr>
            <p:ph type="ftr" sz="quarter" idx="11"/>
          </p:nvPr>
        </p:nvSpPr>
        <p:spPr/>
        <p:txBody>
          <a:bodyPr/>
          <a:lstStyle/>
          <a:p>
            <a:r>
              <a:rPr lang="el-GR" smtClean="0"/>
              <a:t>ΥΣΕΑ, ΝΟΕΜΒΡΙΟΣ 2022</a:t>
            </a:r>
            <a:endParaRPr lang="en-GB"/>
          </a:p>
        </p:txBody>
      </p:sp>
      <p:sp>
        <p:nvSpPr>
          <p:cNvPr id="16" name="Rectangle 15"/>
          <p:cNvSpPr/>
          <p:nvPr/>
        </p:nvSpPr>
        <p:spPr>
          <a:xfrm>
            <a:off x="1548165" y="200297"/>
            <a:ext cx="8751158" cy="954107"/>
          </a:xfrm>
          <a:prstGeom prst="rect">
            <a:avLst/>
          </a:prstGeom>
          <a:solidFill>
            <a:schemeClr val="accent1"/>
          </a:solidFill>
        </p:spPr>
        <p:txBody>
          <a:bodyPr wrap="square">
            <a:spAutoFit/>
          </a:bodyPr>
          <a:lstStyle/>
          <a:p>
            <a:pPr algn="ctr"/>
            <a:r>
              <a:rPr lang="el-GR" sz="28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ΔΙΑΔΙΚΑΣΙΑ </a:t>
            </a:r>
            <a:r>
              <a:rPr lang="el-GR" sz="2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 </a:t>
            </a:r>
          </a:p>
          <a:p>
            <a:pPr algn="ctr"/>
            <a:r>
              <a:rPr lang="el-GR" sz="2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2800" b="1" dirty="0">
                <a:ln w="11430"/>
                <a:solidFill>
                  <a:schemeClr val="bg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2023 </a:t>
            </a:r>
            <a:endParaRPr lang="en-US" sz="2800" dirty="0">
              <a:solidFill>
                <a:schemeClr val="bg2"/>
              </a:solidFill>
            </a:endParaRPr>
          </a:p>
        </p:txBody>
      </p:sp>
      <p:pic>
        <p:nvPicPr>
          <p:cNvPr id="3" name="Picture 2"/>
          <p:cNvPicPr>
            <a:picLocks noChangeAspect="1"/>
          </p:cNvPicPr>
          <p:nvPr/>
        </p:nvPicPr>
        <p:blipFill>
          <a:blip r:embed="rId3"/>
          <a:stretch>
            <a:fillRect/>
          </a:stretch>
        </p:blipFill>
        <p:spPr>
          <a:xfrm>
            <a:off x="6615402" y="1609348"/>
            <a:ext cx="2923886" cy="4866908"/>
          </a:xfrm>
          <a:prstGeom prst="rect">
            <a:avLst/>
          </a:prstGeom>
        </p:spPr>
      </p:pic>
    </p:spTree>
    <p:extLst>
      <p:ext uri="{BB962C8B-B14F-4D97-AF65-F5344CB8AC3E}">
        <p14:creationId xmlns:p14="http://schemas.microsoft.com/office/powerpoint/2010/main" val="63916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062" y="446049"/>
            <a:ext cx="7542255" cy="1680566"/>
          </a:xfrm>
          <a:solidFill>
            <a:schemeClr val="accent1"/>
          </a:solidFill>
          <a:ln>
            <a:solidFill>
              <a:schemeClr val="accent1"/>
            </a:solidFill>
          </a:ln>
        </p:spPr>
        <p:txBody>
          <a:bodyPr>
            <a:normAutofit fontScale="90000"/>
          </a:bodyPr>
          <a:lstStyle/>
          <a:p>
            <a:pPr algn="ct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dirty="0">
                <a:solidFill>
                  <a:schemeClr val="hlink"/>
                </a:solidFill>
              </a:rPr>
              <a:t/>
            </a:r>
            <a:br>
              <a:rPr lang="el-GR" dirty="0">
                <a:solidFill>
                  <a:schemeClr val="hlink"/>
                </a:solidFill>
              </a:rPr>
            </a:br>
            <a:r>
              <a:rPr lang="el-GR" b="1" dirty="0"/>
              <a:t> </a:t>
            </a:r>
            <a:br>
              <a:rPr lang="el-GR" b="1" dirty="0"/>
            </a:br>
            <a:r>
              <a:rPr lang="el-GR" b="1" dirty="0"/>
              <a:t/>
            </a:r>
            <a:br>
              <a:rPr lang="el-GR" b="1" dirty="0"/>
            </a:br>
            <a:r>
              <a:rPr lang="el-GR" b="1" dirty="0">
                <a:solidFill>
                  <a:schemeClr val="bg2"/>
                </a:solidFill>
              </a:rPr>
              <a:t/>
            </a:r>
            <a:br>
              <a:rPr lang="el-GR" b="1" dirty="0">
                <a:solidFill>
                  <a:schemeClr val="bg2"/>
                </a:solidFill>
              </a:rPr>
            </a:b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δομικα</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στοιχεια</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ΕΠΑΓΓΕΛΜΑΤΙΚΗΣ  ΑΓΩΓΗΣ /</a:t>
            </a:r>
            <a:r>
              <a:rPr lang="en-US"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συμβουλευτικησ</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σχεδιασμου</a:t>
            </a:r>
            <a:r>
              <a:rPr lang="el-GR" sz="31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100" b="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σταδιοδρομιασ</a:t>
            </a:r>
            <a:r>
              <a:rPr lang="en-US" dirty="0">
                <a:solidFill>
                  <a:schemeClr val="bg2"/>
                </a:solidFill>
              </a:rPr>
              <a:t/>
            </a:r>
            <a:br>
              <a:rPr lang="en-US" dirty="0">
                <a:solidFill>
                  <a:schemeClr val="bg2"/>
                </a:solidFill>
              </a:rPr>
            </a:br>
            <a:r>
              <a:rPr lang="en-US" dirty="0">
                <a:solidFill>
                  <a:srgbClr val="00B050"/>
                </a:solidFill>
              </a:rPr>
              <a:t/>
            </a:r>
            <a:br>
              <a:rPr lang="en-US" dirty="0">
                <a:solidFill>
                  <a:srgbClr val="00B050"/>
                </a:solidFill>
              </a:rPr>
            </a:br>
            <a:r>
              <a:rPr lang="el-GR" sz="3200" dirty="0"/>
              <a:t/>
            </a:r>
            <a:br>
              <a:rPr lang="el-GR" sz="3200" dirty="0"/>
            </a:br>
            <a:r>
              <a:rPr lang="el-GR" b="1" dirty="0"/>
              <a:t/>
            </a:r>
            <a:br>
              <a:rPr lang="el-GR" b="1" dirty="0"/>
            </a:br>
            <a:r>
              <a:rPr lang="el-GR" b="1" dirty="0"/>
              <a:t/>
            </a:r>
            <a:br>
              <a:rPr lang="el-GR" b="1" dirty="0"/>
            </a:br>
            <a:r>
              <a:rPr lang="el-GR" b="1" dirty="0"/>
              <a:t/>
            </a:r>
            <a:br>
              <a:rPr lang="el-GR" b="1" dirty="0"/>
            </a:br>
            <a:r>
              <a:rPr lang="el-GR" sz="3200" dirty="0"/>
              <a:t> </a:t>
            </a:r>
            <a:br>
              <a:rPr lang="el-GR" sz="3200" dirty="0"/>
            </a:br>
            <a:r>
              <a:rPr lang="el-GR" dirty="0"/>
              <a:t> </a:t>
            </a:r>
            <a:br>
              <a:rPr lang="el-GR" dirty="0"/>
            </a:br>
            <a:endParaRPr lang="en-US" sz="4000" dirty="0"/>
          </a:p>
        </p:txBody>
      </p:sp>
      <p:sp>
        <p:nvSpPr>
          <p:cNvPr id="4" name="Content Placeholder 3"/>
          <p:cNvSpPr>
            <a:spLocks noGrp="1"/>
          </p:cNvSpPr>
          <p:nvPr>
            <p:ph idx="1"/>
          </p:nvPr>
        </p:nvSpPr>
        <p:spPr>
          <a:xfrm>
            <a:off x="2118732" y="2126615"/>
            <a:ext cx="8104312" cy="4182745"/>
          </a:xfrm>
        </p:spPr>
        <p:txBody>
          <a:bodyPr>
            <a:noAutofit/>
          </a:bodyPr>
          <a:lstStyle/>
          <a:p>
            <a:pPr marL="0" indent="-457200">
              <a:lnSpc>
                <a:spcPct val="100000"/>
              </a:lnSpc>
              <a:spcBef>
                <a:spcPts val="0"/>
              </a:spcBef>
              <a:buAutoNum type="arabicPeriod"/>
            </a:pPr>
            <a:r>
              <a:rPr lang="el-GR" sz="2200" b="1" dirty="0">
                <a:solidFill>
                  <a:schemeClr val="bg2"/>
                </a:solidFill>
                <a:latin typeface="Arial" panose="020B0604020202020204" pitchFamily="34" charset="0"/>
                <a:cs typeface="Arial" panose="020B0604020202020204" pitchFamily="34" charset="0"/>
              </a:rPr>
              <a:t>ΑΤΟΜΟ - ΑΥΤΟΓΝΩΣΙΑ</a:t>
            </a:r>
            <a:br>
              <a:rPr lang="el-GR" sz="2200" b="1" dirty="0">
                <a:solidFill>
                  <a:schemeClr val="bg2"/>
                </a:solidFill>
                <a:latin typeface="Arial" panose="020B0604020202020204" pitchFamily="34" charset="0"/>
                <a:cs typeface="Arial" panose="020B0604020202020204" pitchFamily="34" charset="0"/>
              </a:rPr>
            </a:br>
            <a:endParaRPr lang="el-GR" sz="2200" b="1" dirty="0">
              <a:solidFill>
                <a:schemeClr val="bg2"/>
              </a:solidFill>
              <a:latin typeface="Arial" panose="020B0604020202020204" pitchFamily="34" charset="0"/>
              <a:cs typeface="Arial" panose="020B0604020202020204" pitchFamily="34" charset="0"/>
            </a:endParaRPr>
          </a:p>
          <a:p>
            <a:pPr marL="0" indent="-457200">
              <a:lnSpc>
                <a:spcPct val="100000"/>
              </a:lnSpc>
              <a:spcBef>
                <a:spcPts val="0"/>
              </a:spcBef>
              <a:buAutoNum type="arabicPeriod"/>
            </a:pPr>
            <a:r>
              <a:rPr lang="el-GR" sz="2200" b="1" dirty="0">
                <a:solidFill>
                  <a:schemeClr val="bg2"/>
                </a:solidFill>
                <a:latin typeface="Arial" panose="020B0604020202020204" pitchFamily="34" charset="0"/>
                <a:cs typeface="Arial" panose="020B0604020202020204" pitchFamily="34" charset="0"/>
              </a:rPr>
              <a:t>ΚΟΙΝΩΝΙΑ    ΤΩΝ   ΕΠΑΓΓΕΛΜΑΤΩΝ - ΠΛΗΡΟΦΟΡΗΣΗ </a:t>
            </a:r>
            <a:r>
              <a:rPr lang="el-GR"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00000"/>
              </a:lnSpc>
              <a:spcBef>
                <a:spcPts val="0"/>
              </a:spcBef>
            </a:pPr>
            <a:r>
              <a:rPr lang="en-US" sz="2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Ομάδες</a:t>
            </a:r>
            <a:r>
              <a:rPr lang="el-GR" sz="2200" b="1" dirty="0">
                <a:solidFill>
                  <a:schemeClr val="bg2"/>
                </a:solidFill>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   Επαγγελμάτων </a:t>
            </a: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buNone/>
            </a:pP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pPr>
            <a:r>
              <a:rPr lang="en-US" sz="2200" dirty="0">
                <a:solidFill>
                  <a:schemeClr val="bg2"/>
                </a:solidFill>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Βαθμίδες Εκπαίδευσης και Επαγγέλματα  </a:t>
            </a: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buNone/>
            </a:pPr>
            <a:endParaRPr lang="en-US"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pPr>
            <a:r>
              <a:rPr lang="en-US" sz="2200" dirty="0">
                <a:solidFill>
                  <a:schemeClr val="bg2"/>
                </a:solidFill>
                <a:latin typeface="Arial" panose="020B0604020202020204" pitchFamily="34" charset="0"/>
                <a:cs typeface="Arial" panose="020B0604020202020204" pitchFamily="34" charset="0"/>
              </a:rPr>
              <a:t>   </a:t>
            </a:r>
            <a:r>
              <a:rPr lang="el-GR" sz="2200" dirty="0">
                <a:solidFill>
                  <a:schemeClr val="bg2"/>
                </a:solidFill>
                <a:latin typeface="Arial" panose="020B0604020202020204" pitchFamily="34" charset="0"/>
                <a:cs typeface="Arial" panose="020B0604020202020204" pitchFamily="34" charset="0"/>
              </a:rPr>
              <a:t>Αγορά Εργασίας / Προοπτικών Απασχόλησης</a:t>
            </a:r>
          </a:p>
          <a:p>
            <a:pPr marL="0">
              <a:lnSpc>
                <a:spcPct val="100000"/>
              </a:lnSpc>
              <a:spcBef>
                <a:spcPts val="0"/>
              </a:spcBef>
            </a:pPr>
            <a:endParaRPr lang="el-GR" sz="2200" dirty="0">
              <a:solidFill>
                <a:schemeClr val="bg2"/>
              </a:solidFill>
              <a:latin typeface="Arial" panose="020B0604020202020204" pitchFamily="34" charset="0"/>
              <a:cs typeface="Arial" panose="020B0604020202020204" pitchFamily="34" charset="0"/>
            </a:endParaRPr>
          </a:p>
          <a:p>
            <a:pPr marL="0">
              <a:lnSpc>
                <a:spcPct val="100000"/>
              </a:lnSpc>
              <a:spcBef>
                <a:spcPts val="0"/>
              </a:spcBef>
            </a:pPr>
            <a:r>
              <a:rPr lang="el-GR" sz="2200" b="1" dirty="0">
                <a:solidFill>
                  <a:schemeClr val="bg2"/>
                </a:solidFill>
                <a:latin typeface="Arial" panose="020B0604020202020204" pitchFamily="34" charset="0"/>
                <a:cs typeface="Arial" panose="020B0604020202020204" pitchFamily="34" charset="0"/>
              </a:rPr>
              <a:t>3. ΛΗΨΗ ΑΠΟΦΑΣΗΣ</a:t>
            </a:r>
            <a:endParaRPr lang="en-US" sz="2200" b="1" dirty="0">
              <a:solidFill>
                <a:schemeClr val="bg2"/>
              </a:solidFill>
              <a:latin typeface="Arial" panose="020B0604020202020204" pitchFamily="34" charset="0"/>
              <a:cs typeface="Arial" panose="020B0604020202020204" pitchFamily="34" charset="0"/>
            </a:endParaRPr>
          </a:p>
          <a:p>
            <a:pPr marL="0" indent="-342900">
              <a:lnSpc>
                <a:spcPct val="100000"/>
              </a:lnSpc>
              <a:spcBef>
                <a:spcPts val="0"/>
              </a:spcBef>
              <a:buAutoNum type="arabicPeriod"/>
            </a:pPr>
            <a:endParaRPr lang="el-GR" sz="2000" dirty="0">
              <a:solidFill>
                <a:schemeClr val="bg2"/>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flipH="1">
            <a:off x="8474926" y="6133170"/>
            <a:ext cx="1828801" cy="176189"/>
          </a:xfrm>
        </p:spPr>
        <p:txBody>
          <a:bodyPr/>
          <a:lstStyle/>
          <a:p>
            <a:r>
              <a:rPr lang="el-GR" smtClean="0"/>
              <a:t>ΥΣΕΑ, ΝΟΕΜΒΡΙΟΣ 2022</a:t>
            </a:r>
            <a:endParaRPr lang="en-US" dirty="0"/>
          </a:p>
        </p:txBody>
      </p:sp>
    </p:spTree>
    <p:extLst>
      <p:ext uri="{BB962C8B-B14F-4D97-AF65-F5344CB8AC3E}">
        <p14:creationId xmlns:p14="http://schemas.microsoft.com/office/powerpoint/2010/main" val="100454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6D7DC86-C1A0-43F5-AA28-D7E4FE9F9110}"/>
              </a:ext>
            </a:extLst>
          </p:cNvPr>
          <p:cNvSpPr>
            <a:spLocks noGrp="1"/>
          </p:cNvSpPr>
          <p:nvPr>
            <p:ph idx="1"/>
          </p:nvPr>
        </p:nvSpPr>
        <p:spPr>
          <a:xfrm>
            <a:off x="838200" y="406400"/>
            <a:ext cx="10515600" cy="5770563"/>
          </a:xfrm>
        </p:spPr>
        <p:txBody>
          <a:bodyPr>
            <a:normAutofit fontScale="62500" lnSpcReduction="20000"/>
          </a:bodyPr>
          <a:lstStyle/>
          <a:p>
            <a:pPr marL="0" indent="0">
              <a:buNone/>
            </a:pPr>
            <a:r>
              <a:rPr lang="en-US" sz="3300" b="1" dirty="0">
                <a:solidFill>
                  <a:schemeClr val="bg1"/>
                </a:solidFill>
              </a:rPr>
              <a:t>VI/ </a:t>
            </a:r>
            <a:r>
              <a:rPr lang="el-GR" sz="3300" b="1" dirty="0">
                <a:solidFill>
                  <a:schemeClr val="bg1"/>
                </a:solidFill>
              </a:rPr>
              <a:t>ΤΡΙΤΟΒΑΘΜΙΑ ΕΚΠΑΙΔΕΥΣΗ ΣΕ ΑΛΛΕΣ ΧΩΡΕΣ</a:t>
            </a:r>
          </a:p>
          <a:p>
            <a:pPr algn="just"/>
            <a:r>
              <a:rPr lang="el-GR" sz="2900" dirty="0">
                <a:solidFill>
                  <a:schemeClr val="bg1"/>
                </a:solidFill>
              </a:rPr>
              <a:t>Στο πλαίσιο της συνεχούς, </a:t>
            </a:r>
            <a:r>
              <a:rPr lang="el-GR" sz="2900" dirty="0" err="1">
                <a:solidFill>
                  <a:schemeClr val="bg1"/>
                </a:solidFill>
              </a:rPr>
              <a:t>επικαιροποιημένης</a:t>
            </a:r>
            <a:r>
              <a:rPr lang="el-GR" sz="2900" dirty="0">
                <a:solidFill>
                  <a:schemeClr val="bg1"/>
                </a:solidFill>
              </a:rPr>
              <a:t> και πολύπλευρης παροχής επαγγελματικής αγωγής στους μαθητές, τελειόφοιτους και άλλους ενδιαφερόμενους, η Υπηρεσία Συμβουλευτικής και Επαγγελματικής Αγωγής (Υ.Σ.Ε.Α.) προβαίνει στην παροχή πληροφόρησης σπουδών σε χώρες της Ευρωπαϊκής Ένωσης. Ταυτόχρονα, κρίθηκε αναγκαία η παροχή πληροφόρησης για χώρες και εκτός Ευρωπαϊκής Ένωσης όπως: η Αυστραλία, η Βρετανία, η Ελβετία, οι Ηνωμένες Πολιτείες Αμερικής, το Ισραήλ, ο Καναδάς και η Ρωσία.</a:t>
            </a:r>
          </a:p>
          <a:p>
            <a:pPr algn="just"/>
            <a:r>
              <a:rPr lang="el-GR" sz="2900" dirty="0">
                <a:solidFill>
                  <a:schemeClr val="bg1"/>
                </a:solidFill>
              </a:rPr>
              <a:t>Η πληροφόρηση είναι δομημένη σε επτά (7) Θεματικές Ενότητες: </a:t>
            </a:r>
          </a:p>
          <a:p>
            <a:pPr marL="0" indent="0" algn="just">
              <a:buNone/>
            </a:pPr>
            <a:r>
              <a:rPr lang="el-GR" sz="2900" dirty="0">
                <a:solidFill>
                  <a:schemeClr val="bg1"/>
                </a:solidFill>
              </a:rPr>
              <a:t>1)Εισαγωγή, </a:t>
            </a:r>
            <a:endParaRPr lang="en-US" sz="2900" dirty="0">
              <a:solidFill>
                <a:schemeClr val="bg1"/>
              </a:solidFill>
            </a:endParaRPr>
          </a:p>
          <a:p>
            <a:pPr marL="0" indent="0" algn="just">
              <a:buNone/>
            </a:pPr>
            <a:r>
              <a:rPr lang="en-US" sz="2900" dirty="0">
                <a:solidFill>
                  <a:schemeClr val="bg1"/>
                </a:solidFill>
              </a:rPr>
              <a:t>2)</a:t>
            </a:r>
            <a:r>
              <a:rPr lang="el-GR" sz="2900" dirty="0">
                <a:solidFill>
                  <a:schemeClr val="bg1"/>
                </a:solidFill>
              </a:rPr>
              <a:t>Τριτοβάθμια Εκπαίδευση, </a:t>
            </a:r>
            <a:endParaRPr lang="en-US" sz="2900" dirty="0">
              <a:solidFill>
                <a:schemeClr val="bg1"/>
              </a:solidFill>
            </a:endParaRPr>
          </a:p>
          <a:p>
            <a:pPr marL="0" indent="0" algn="just">
              <a:buNone/>
            </a:pPr>
            <a:r>
              <a:rPr lang="en-US" sz="2900" dirty="0">
                <a:solidFill>
                  <a:schemeClr val="bg1"/>
                </a:solidFill>
              </a:rPr>
              <a:t>3)</a:t>
            </a:r>
            <a:r>
              <a:rPr lang="el-GR" sz="2900" dirty="0">
                <a:solidFill>
                  <a:schemeClr val="bg1"/>
                </a:solidFill>
              </a:rPr>
              <a:t>Κριτήρια Εισδοχής, </a:t>
            </a:r>
            <a:endParaRPr lang="en-US" sz="2900" dirty="0">
              <a:solidFill>
                <a:schemeClr val="bg1"/>
              </a:solidFill>
            </a:endParaRPr>
          </a:p>
          <a:p>
            <a:pPr marL="0" indent="0" algn="just">
              <a:buNone/>
            </a:pPr>
            <a:r>
              <a:rPr lang="en-US" sz="2900" dirty="0">
                <a:solidFill>
                  <a:schemeClr val="bg1"/>
                </a:solidFill>
              </a:rPr>
              <a:t>4)</a:t>
            </a:r>
            <a:r>
              <a:rPr lang="el-GR" sz="2900" dirty="0">
                <a:solidFill>
                  <a:schemeClr val="bg1"/>
                </a:solidFill>
              </a:rPr>
              <a:t>Διαδικασία Υποβολής Αίτησης, </a:t>
            </a:r>
            <a:endParaRPr lang="en-US" sz="2900" dirty="0">
              <a:solidFill>
                <a:schemeClr val="bg1"/>
              </a:solidFill>
            </a:endParaRPr>
          </a:p>
          <a:p>
            <a:pPr marL="0" indent="0" algn="just">
              <a:buNone/>
            </a:pPr>
            <a:r>
              <a:rPr lang="en-US" sz="2900" dirty="0">
                <a:solidFill>
                  <a:schemeClr val="bg1"/>
                </a:solidFill>
              </a:rPr>
              <a:t>5)</a:t>
            </a:r>
            <a:r>
              <a:rPr lang="el-GR" sz="2900" dirty="0">
                <a:solidFill>
                  <a:schemeClr val="bg1"/>
                </a:solidFill>
              </a:rPr>
              <a:t>Δίδακτρα- Υποτροφίες, </a:t>
            </a:r>
            <a:endParaRPr lang="en-US" sz="2900" dirty="0">
              <a:solidFill>
                <a:schemeClr val="bg1"/>
              </a:solidFill>
            </a:endParaRPr>
          </a:p>
          <a:p>
            <a:pPr marL="0" indent="0" algn="just">
              <a:buNone/>
            </a:pPr>
            <a:r>
              <a:rPr lang="en-US" sz="2900" dirty="0">
                <a:solidFill>
                  <a:schemeClr val="bg1"/>
                </a:solidFill>
              </a:rPr>
              <a:t>6)</a:t>
            </a:r>
            <a:r>
              <a:rPr lang="el-GR" sz="2900" dirty="0">
                <a:solidFill>
                  <a:schemeClr val="bg1"/>
                </a:solidFill>
              </a:rPr>
              <a:t>Διαβίωση-Διαμονή, </a:t>
            </a:r>
            <a:endParaRPr lang="en-US" sz="2900" dirty="0">
              <a:solidFill>
                <a:schemeClr val="bg1"/>
              </a:solidFill>
            </a:endParaRPr>
          </a:p>
          <a:p>
            <a:pPr marL="0" indent="0" algn="just">
              <a:buNone/>
            </a:pPr>
            <a:r>
              <a:rPr lang="en-US" sz="2900" dirty="0">
                <a:solidFill>
                  <a:schemeClr val="bg1"/>
                </a:solidFill>
              </a:rPr>
              <a:t>7)</a:t>
            </a:r>
            <a:r>
              <a:rPr lang="el-GR" sz="2900" dirty="0">
                <a:solidFill>
                  <a:schemeClr val="bg1"/>
                </a:solidFill>
              </a:rPr>
              <a:t>Χρήσιμες Ιστοσελίδες/Σύνδεσμοι. </a:t>
            </a:r>
            <a:endParaRPr lang="el-GR" sz="2900" dirty="0"/>
          </a:p>
          <a:p>
            <a:pPr marL="0" indent="0">
              <a:buNone/>
            </a:pPr>
            <a:r>
              <a:rPr lang="el-GR" sz="2900" dirty="0">
                <a:hlinkClick r:id="rId2"/>
              </a:rPr>
              <a:t>http://www.moec.gov.cy/ysea/spoudes_exoteriko.html</a:t>
            </a:r>
            <a:r>
              <a:rPr lang="el-GR" sz="2900" dirty="0"/>
              <a:t> </a:t>
            </a:r>
          </a:p>
        </p:txBody>
      </p:sp>
      <p:sp>
        <p:nvSpPr>
          <p:cNvPr id="2" name="Footer Placeholder 1"/>
          <p:cNvSpPr>
            <a:spLocks noGrp="1"/>
          </p:cNvSpPr>
          <p:nvPr>
            <p:ph type="ftr" sz="quarter" idx="11"/>
          </p:nvPr>
        </p:nvSpPr>
        <p:spPr/>
        <p:txBody>
          <a:bodyPr/>
          <a:lstStyle/>
          <a:p>
            <a:r>
              <a:rPr lang="el-GR" smtClean="0"/>
              <a:t>ΥΣΕΑ, ΝΟΕΜΒΡΙΟΣ 2022</a:t>
            </a:r>
            <a:endParaRPr lang="en-GB" dirty="0"/>
          </a:p>
        </p:txBody>
      </p:sp>
    </p:spTree>
    <p:extLst>
      <p:ext uri="{BB962C8B-B14F-4D97-AF65-F5344CB8AC3E}">
        <p14:creationId xmlns:p14="http://schemas.microsoft.com/office/powerpoint/2010/main" val="98583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12"/>
          <p:cNvGrpSpPr/>
          <p:nvPr/>
        </p:nvGrpSpPr>
        <p:grpSpPr>
          <a:xfrm>
            <a:off x="367884" y="1249947"/>
            <a:ext cx="11115819" cy="2492990"/>
            <a:chOff x="-1885596" y="1938778"/>
            <a:chExt cx="14821093" cy="2492990"/>
          </a:xfrm>
        </p:grpSpPr>
        <p:sp>
          <p:nvSpPr>
            <p:cNvPr id="5" name="Rectangle 4"/>
            <p:cNvSpPr/>
            <p:nvPr/>
          </p:nvSpPr>
          <p:spPr>
            <a:xfrm rot="617704">
              <a:off x="8552377" y="2021124"/>
              <a:ext cx="438312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Τεχνική Σχολή</a:t>
              </a:r>
            </a:p>
            <a:p>
              <a:pPr algn="ctr"/>
              <a:endParaRPr lang="el-GR"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l-GR" sz="34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Εσπερινές Τεχνικές Σχολές</a:t>
              </a:r>
              <a:endParaRPr lang="en-US" sz="34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rot="20363249">
              <a:off x="-1885596" y="1938778"/>
              <a:ext cx="4156744" cy="249299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Λύκειο</a:t>
              </a:r>
            </a:p>
            <a:p>
              <a:pPr algn="ctr"/>
              <a:endParaRPr lang="el-GR" sz="40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l-GR"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Εσπερινά Σχολεία</a:t>
              </a:r>
              <a:endParaRPr lang="en-US" sz="3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grpSp>
      <p:sp>
        <p:nvSpPr>
          <p:cNvPr id="12" name="Rectangle 11"/>
          <p:cNvSpPr/>
          <p:nvPr/>
        </p:nvSpPr>
        <p:spPr>
          <a:xfrm>
            <a:off x="2013626" y="165370"/>
            <a:ext cx="766510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ΜΕΤΑΓΥΜΝΑΣΙΑΚΗ ΕΚΠΑΙΔΕΥΣΗ</a:t>
            </a:r>
            <a:endParaRPr lang="en-US" sz="4000" b="1" dirty="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447729" y="6342769"/>
            <a:ext cx="6239309" cy="365125"/>
          </a:xfrm>
        </p:spPr>
        <p:txBody>
          <a:bodyPr/>
          <a:lstStyle/>
          <a:p>
            <a:r>
              <a:rPr lang="el-GR" smtClean="0"/>
              <a:t>ΥΣΕΑ, ΝΟΕΜΒΡΙΟΣ 2022</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1184" y="1981201"/>
            <a:ext cx="2409218" cy="2815392"/>
          </a:xfrm>
          <a:prstGeom prst="rect">
            <a:avLst/>
          </a:prstGeom>
        </p:spPr>
      </p:pic>
      <p:sp>
        <p:nvSpPr>
          <p:cNvPr id="11" name="Rectangle 10"/>
          <p:cNvSpPr/>
          <p:nvPr/>
        </p:nvSpPr>
        <p:spPr>
          <a:xfrm rot="21204797">
            <a:off x="7316243" y="4493308"/>
            <a:ext cx="3656006" cy="1815882"/>
          </a:xfrm>
          <a:prstGeom prst="rect">
            <a:avLst/>
          </a:prstGeom>
        </p:spPr>
        <p:txBody>
          <a:bodyPr wrap="square">
            <a:spAutoFit/>
          </a:bodyPr>
          <a:lstStyle/>
          <a:p>
            <a:r>
              <a:rPr lang="el-GR" sz="28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Σύστημα Μαθητείας Επαγγελματικής Εκπαίδευσης και Κατάρτισης </a:t>
            </a:r>
            <a:endParaRPr lang="en-GB" sz="2800" dirty="0"/>
          </a:p>
        </p:txBody>
      </p:sp>
      <p:sp>
        <p:nvSpPr>
          <p:cNvPr id="10" name="Rectangle 9"/>
          <p:cNvSpPr/>
          <p:nvPr/>
        </p:nvSpPr>
        <p:spPr>
          <a:xfrm>
            <a:off x="203616" y="4507358"/>
            <a:ext cx="4027251" cy="1569660"/>
          </a:xfrm>
          <a:prstGeom prst="rect">
            <a:avLst/>
          </a:prstGeom>
        </p:spPr>
        <p:txBody>
          <a:bodyPr wrap="square">
            <a:spAutoFit/>
          </a:bodyPr>
          <a:lstStyle/>
          <a:p>
            <a:pPr algn="ctr"/>
            <a:r>
              <a:rPr lang="el-GR" sz="32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Μουσικό Λύκειο</a:t>
            </a:r>
          </a:p>
          <a:p>
            <a:pPr algn="ctr"/>
            <a:r>
              <a:rPr lang="el-GR" sz="32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p>
          <a:p>
            <a:pPr algn="ctr"/>
            <a:r>
              <a:rPr lang="el-GR" sz="3200" b="1" dirty="0">
                <a:ln w="11430">
                  <a:solidFill>
                    <a:schemeClr val="accent2">
                      <a:lumMod val="50000"/>
                    </a:schemeClr>
                  </a:solidFill>
                </a:ln>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Αθλητικό Λύκειο</a:t>
            </a:r>
          </a:p>
        </p:txBody>
      </p:sp>
    </p:spTree>
    <p:extLst>
      <p:ext uri="{BB962C8B-B14F-4D97-AF65-F5344CB8AC3E}">
        <p14:creationId xmlns:p14="http://schemas.microsoft.com/office/powerpoint/2010/main" val="643948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2" y="618519"/>
            <a:ext cx="8713694" cy="962856"/>
          </a:xfrm>
          <a:solidFill>
            <a:schemeClr val="accent1"/>
          </a:solidFill>
        </p:spPr>
        <p:txBody>
          <a:bodyPr>
            <a:normAutofit/>
          </a:bodyPr>
          <a:lstStyle/>
          <a:p>
            <a:pPr algn="ctr"/>
            <a:r>
              <a:rPr lang="el-GR" sz="4200" b="1" dirty="0">
                <a:solidFill>
                  <a:schemeClr val="bg1"/>
                </a:solidFill>
                <a:latin typeface="Arial" panose="020B0604020202020204" pitchFamily="34" charset="0"/>
                <a:cs typeface="Arial" panose="020B0604020202020204" pitchFamily="34" charset="0"/>
              </a:rPr>
              <a:t>ΛΥΚΕΙΟ</a:t>
            </a:r>
            <a:endParaRPr lang="en-US" sz="4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2" y="2249487"/>
            <a:ext cx="9487143" cy="2042814"/>
          </a:xfrm>
          <a:noFill/>
        </p:spPr>
        <p:txBody>
          <a:bodyPr>
            <a:normAutofit fontScale="92500" lnSpcReduction="10000"/>
          </a:bodyPr>
          <a:lstStyle/>
          <a:p>
            <a:pPr marL="0" indent="0" algn="ctr">
              <a:buNone/>
            </a:pPr>
            <a:r>
              <a:rPr lang="el-GR" sz="4000" b="1" dirty="0">
                <a:solidFill>
                  <a:schemeClr val="bg1"/>
                </a:solidFill>
              </a:rPr>
              <a:t>Τρόπος Καταρτισμού Προγράμματος  Μαθημάτων στο Λύκειο </a:t>
            </a:r>
            <a:br>
              <a:rPr lang="el-GR" sz="4000" b="1" dirty="0">
                <a:solidFill>
                  <a:schemeClr val="bg1"/>
                </a:solidFill>
              </a:rPr>
            </a:br>
            <a:r>
              <a:rPr lang="el-GR" sz="4000" dirty="0">
                <a:solidFill>
                  <a:schemeClr val="bg1"/>
                </a:solidFill>
              </a:rPr>
              <a:t>(Ομάδες Προσανατολισμού – Κατευθύνσεις)</a:t>
            </a:r>
            <a:endParaRPr lang="en-US" sz="4000" dirty="0">
              <a:solidFill>
                <a:schemeClr val="bg1"/>
              </a:solidFill>
            </a:endParaRPr>
          </a:p>
        </p:txBody>
      </p:sp>
      <p:sp>
        <p:nvSpPr>
          <p:cNvPr id="6" name="Footer Placeholder 5"/>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6061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8" name="Rectangle 36"/>
          <p:cNvSpPr>
            <a:spLocks noGrp="1"/>
          </p:cNvSpPr>
          <p:nvPr>
            <p:ph type="title"/>
          </p:nvPr>
        </p:nvSpPr>
        <p:spPr bwMode="auto">
          <a:xfrm>
            <a:off x="326299" y="0"/>
            <a:ext cx="10668000" cy="994122"/>
          </a:xfrm>
          <a:noFill/>
        </p:spPr>
        <p:txBody>
          <a:bodyPr vert="horz" wrap="square" lIns="91440" tIns="45720" rIns="91440" bIns="45720" numCol="1" rtlCol="0" anchor="ctr" anchorCtr="0" compatLnSpc="1">
            <a:prstTxWarp prst="textNoShape">
              <a:avLst/>
            </a:prstTxWarp>
            <a:noAutofit/>
          </a:bodyPr>
          <a:lstStyle/>
          <a:p>
            <a:pPr algn="ctr"/>
            <a:r>
              <a:rPr lang="el-GR" sz="3000" b="1" dirty="0" err="1">
                <a:solidFill>
                  <a:srgbClr val="002060"/>
                </a:solidFill>
                <a:highlight>
                  <a:srgbClr val="FFFF00"/>
                </a:highlight>
                <a:latin typeface="Arial" panose="020B0604020202020204" pitchFamily="34" charset="0"/>
                <a:cs typeface="Arial" panose="020B0604020202020204" pitchFamily="34" charset="0"/>
              </a:rPr>
              <a:t>ΚατηγορΙες</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ΜαθημΑτων</a:t>
            </a:r>
            <a:r>
              <a:rPr lang="el-GR" sz="3000" b="1" dirty="0">
                <a:solidFill>
                  <a:srgbClr val="002060"/>
                </a:solidFill>
                <a:highlight>
                  <a:srgbClr val="FFFF00"/>
                </a:highlight>
                <a:latin typeface="Arial" panose="020B0604020202020204" pitchFamily="34" charset="0"/>
                <a:cs typeface="Arial" panose="020B0604020202020204" pitchFamily="34" charset="0"/>
              </a:rPr>
              <a:t> και </a:t>
            </a:r>
            <a:br>
              <a:rPr lang="el-GR" sz="3000" b="1" dirty="0">
                <a:solidFill>
                  <a:srgbClr val="002060"/>
                </a:solidFill>
                <a:highlight>
                  <a:srgbClr val="FFFF00"/>
                </a:highlight>
                <a:latin typeface="Arial" panose="020B0604020202020204" pitchFamily="34" charset="0"/>
                <a:cs typeface="Arial" panose="020B0604020202020204" pitchFamily="34" charset="0"/>
              </a:rPr>
            </a:br>
            <a:r>
              <a:rPr lang="el-GR" sz="3000" b="1" dirty="0" err="1">
                <a:solidFill>
                  <a:srgbClr val="002060"/>
                </a:solidFill>
                <a:highlight>
                  <a:srgbClr val="FFFF00"/>
                </a:highlight>
                <a:latin typeface="Arial" panose="020B0604020202020204" pitchFamily="34" charset="0"/>
                <a:cs typeface="Arial" panose="020B0604020202020204" pitchFamily="34" charset="0"/>
              </a:rPr>
              <a:t>Περιοδοι</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ΔιδασκαλΙας</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ανΑ</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τΑξη</a:t>
            </a:r>
            <a:r>
              <a:rPr lang="el-GR" sz="3000" b="1" dirty="0">
                <a:solidFill>
                  <a:srgbClr val="002060"/>
                </a:solidFill>
                <a:highlight>
                  <a:srgbClr val="FFFF00"/>
                </a:highlight>
                <a:latin typeface="Arial" panose="020B0604020202020204" pitchFamily="34" charset="0"/>
                <a:cs typeface="Arial" panose="020B0604020202020204" pitchFamily="34" charset="0"/>
              </a:rPr>
              <a:t> στο </a:t>
            </a:r>
            <a:r>
              <a:rPr lang="el-GR" sz="3000" b="1" dirty="0" err="1">
                <a:solidFill>
                  <a:srgbClr val="002060"/>
                </a:solidFill>
                <a:highlight>
                  <a:srgbClr val="FFFF00"/>
                </a:highlight>
                <a:latin typeface="Arial" panose="020B0604020202020204" pitchFamily="34" charset="0"/>
                <a:cs typeface="Arial" panose="020B0604020202020204" pitchFamily="34" charset="0"/>
              </a:rPr>
              <a:t>ΛΥκειο</a:t>
            </a:r>
            <a:r>
              <a:rPr lang="el-GR" sz="30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9190" name="Group 38"/>
          <p:cNvGraphicFramePr>
            <a:graphicFrameLocks noGrp="1"/>
          </p:cNvGraphicFramePr>
          <p:nvPr>
            <p:ph idx="1"/>
          </p:nvPr>
        </p:nvGraphicFramePr>
        <p:xfrm>
          <a:off x="242695" y="932515"/>
          <a:ext cx="11608198" cy="5925485"/>
        </p:xfrm>
        <a:graphic>
          <a:graphicData uri="http://schemas.openxmlformats.org/drawingml/2006/table">
            <a:tbl>
              <a:tblPr/>
              <a:tblGrid>
                <a:gridCol w="4346970">
                  <a:extLst>
                    <a:ext uri="{9D8B030D-6E8A-4147-A177-3AD203B41FA5}">
                      <a16:colId xmlns:a16="http://schemas.microsoft.com/office/drawing/2014/main" xmlns="" val="20000"/>
                    </a:ext>
                  </a:extLst>
                </a:gridCol>
                <a:gridCol w="2496268">
                  <a:extLst>
                    <a:ext uri="{9D8B030D-6E8A-4147-A177-3AD203B41FA5}">
                      <a16:colId xmlns:a16="http://schemas.microsoft.com/office/drawing/2014/main" xmlns="" val="20001"/>
                    </a:ext>
                  </a:extLst>
                </a:gridCol>
                <a:gridCol w="2361731">
                  <a:extLst>
                    <a:ext uri="{9D8B030D-6E8A-4147-A177-3AD203B41FA5}">
                      <a16:colId xmlns:a16="http://schemas.microsoft.com/office/drawing/2014/main" xmlns="" val="20002"/>
                    </a:ext>
                  </a:extLst>
                </a:gridCol>
                <a:gridCol w="2403229">
                  <a:extLst>
                    <a:ext uri="{9D8B030D-6E8A-4147-A177-3AD203B41FA5}">
                      <a16:colId xmlns:a16="http://schemas.microsoft.com/office/drawing/2014/main" xmlns="" val="20003"/>
                    </a:ext>
                  </a:extLst>
                </a:gridCol>
              </a:tblGrid>
              <a:tr h="728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r>
                        <a:rPr kumimoji="0" lang="el-GR"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Κατηγορίες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r>
                        <a:rPr kumimoji="0" lang="el-GR"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Μαθημάτων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Α΄ΤΑΞΗ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Β΄ΤΑΞΗ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Γ΄ΤΑΞΗ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0"/>
                  </a:ext>
                </a:extLst>
              </a:tr>
              <a:tr h="97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Κοινού Κορμού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solidFill>
                          <a:effectLst/>
                          <a:highlight>
                            <a:srgbClr val="FFFF61"/>
                          </a:highlight>
                          <a:latin typeface="Arial" panose="020B0604020202020204" pitchFamily="34" charset="0"/>
                          <a:cs typeface="Arial" panose="020B0604020202020204" pitchFamily="34" charset="0"/>
                        </a:rPr>
                        <a:t>33</a:t>
                      </a:r>
                      <a:r>
                        <a:rPr kumimoji="0" lang="el-GR" sz="2400" b="0" i="0" u="none" strike="noStrike" cap="none" normalizeH="0" baseline="0" dirty="0" smtClean="0">
                          <a:ln>
                            <a:noFill/>
                          </a:ln>
                          <a:solidFill>
                            <a:schemeClr val="bg1"/>
                          </a:solidFill>
                          <a:effectLst/>
                          <a:highlight>
                            <a:srgbClr val="FFFF61"/>
                          </a:highlight>
                          <a:latin typeface="Arial" panose="020B0604020202020204" pitchFamily="34" charset="0"/>
                          <a:cs typeface="Arial" panose="020B0604020202020204" pitchFamily="34" charset="0"/>
                        </a:rPr>
                        <a:t> </a:t>
                      </a:r>
                      <a:r>
                        <a:rPr kumimoji="0" lang="el-GR" sz="2400" b="0" i="0" u="none" strike="noStrike" cap="none" normalizeH="0" baseline="0" dirty="0">
                          <a:ln>
                            <a:noFill/>
                          </a:ln>
                          <a:solidFill>
                            <a:schemeClr val="bg1"/>
                          </a:solidFill>
                          <a:effectLst/>
                          <a:highlight>
                            <a:srgbClr val="FFFF61"/>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(16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21</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(8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21</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(7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xmlns="" val="10001"/>
                  </a:ext>
                </a:extLst>
              </a:tr>
              <a:tr h="1674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Προσανατολισμού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4</a:t>
                      </a:r>
                      <a:r>
                        <a:rPr kumimoji="0" lang="el-GR" sz="24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2×2ωρα μαθήματα τα οποία ενισχύουν 2 από τα 16 μαθήματα Κ.Κ.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xmlns="" val="10002"/>
                  </a:ext>
                </a:extLst>
              </a:tr>
              <a:tr h="1060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Κατεύθυνσης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Εμβάθυνσης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16</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16 </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xmlns="" val="10003"/>
                  </a:ext>
                </a:extLst>
              </a:tr>
              <a:tr h="10607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000000"/>
                          </a:solidFill>
                          <a:effectLst/>
                          <a:highlight>
                            <a:srgbClr val="FFFF00"/>
                          </a:highlight>
                          <a:latin typeface="Arial" panose="020B0604020202020204" pitchFamily="34" charset="0"/>
                          <a:cs typeface="Arial" panose="020B0604020202020204" pitchFamily="34" charset="0"/>
                        </a:rPr>
                        <a:t>Σύνολο</a:t>
                      </a:r>
                      <a:r>
                        <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Σύνολο</a:t>
                      </a: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highlight>
                            <a:srgbClr val="FFFF61"/>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16</a:t>
                      </a:r>
                      <a:r>
                        <a:rPr kumimoji="0" lang="el-GR" sz="1800" b="0"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 </a:t>
                      </a: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4"/>
                  </a:ext>
                </a:extLst>
              </a:tr>
            </a:tbl>
          </a:graphicData>
        </a:graphic>
      </p:graphicFrame>
      <p:sp>
        <p:nvSpPr>
          <p:cNvPr id="4" name="Footer Placeholder 3"/>
          <p:cNvSpPr>
            <a:spLocks noGrp="1"/>
          </p:cNvSpPr>
          <p:nvPr>
            <p:ph type="ftr" sz="quarter" idx="11"/>
          </p:nvPr>
        </p:nvSpPr>
        <p:spPr/>
        <p:txBody>
          <a:bodyPr/>
          <a:lstStyle/>
          <a:p>
            <a:pPr>
              <a:defRPr/>
            </a:pPr>
            <a:r>
              <a:rPr lang="el-GR" smtClean="0"/>
              <a:t>ΥΣΕΑ, ΝΟΕΜΒΡΙΟΣ 2022</a:t>
            </a:r>
            <a:endParaRPr lang="el-GR"/>
          </a:p>
        </p:txBody>
      </p:sp>
    </p:spTree>
    <p:extLst>
      <p:ext uri="{BB962C8B-B14F-4D97-AF65-F5344CB8AC3E}">
        <p14:creationId xmlns:p14="http://schemas.microsoft.com/office/powerpoint/2010/main" val="28085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1292772" y="0"/>
            <a:ext cx="9172153" cy="461665"/>
          </a:xfrm>
          <a:prstGeom prst="rect">
            <a:avLst/>
          </a:prstGeom>
          <a:noFill/>
          <a:ln w="9525">
            <a:noFill/>
            <a:miter lim="800000"/>
            <a:headEnd/>
            <a:tailEnd/>
          </a:ln>
        </p:spPr>
        <p:txBody>
          <a:bodyPr wrap="square">
            <a:spAutoFit/>
          </a:bodyPr>
          <a:lstStyle/>
          <a:p>
            <a:pPr algn="ctr"/>
            <a:r>
              <a:rPr lang="el-GR" sz="2400" b="1" u="sng" dirty="0">
                <a:solidFill>
                  <a:srgbClr val="002060"/>
                </a:solidFill>
                <a:highlight>
                  <a:srgbClr val="FFFF00"/>
                </a:highlight>
                <a:latin typeface="Arial" panose="020B0604020202020204" pitchFamily="34" charset="0"/>
                <a:cs typeface="Arial" panose="020B0604020202020204" pitchFamily="34" charset="0"/>
              </a:rPr>
              <a:t>ΜΑΘΗΜΑΤΑ ΚΟΙΝΟΥ ΚΟΡΜΟΥ (Κ.Κ.)</a:t>
            </a:r>
            <a:r>
              <a:rPr lang="en-US" sz="2400" b="1" u="sng" dirty="0">
                <a:solidFill>
                  <a:srgbClr val="002060"/>
                </a:solidFill>
                <a:highlight>
                  <a:srgbClr val="FFFF00"/>
                </a:highlight>
                <a:latin typeface="Arial" panose="020B0604020202020204" pitchFamily="34" charset="0"/>
                <a:cs typeface="Arial" panose="020B0604020202020204" pitchFamily="34" charset="0"/>
              </a:rPr>
              <a:t> </a:t>
            </a:r>
            <a:r>
              <a:rPr lang="el-GR" sz="2400" b="1" u="sng" dirty="0">
                <a:solidFill>
                  <a:srgbClr val="002060"/>
                </a:solidFill>
                <a:highlight>
                  <a:srgbClr val="FFFF00"/>
                </a:highlight>
                <a:latin typeface="Arial" panose="020B0604020202020204" pitchFamily="34" charset="0"/>
                <a:cs typeface="Arial" panose="020B0604020202020204" pitchFamily="34" charset="0"/>
              </a:rPr>
              <a:t>ΑΝΑ ΤΑΞΗ ΣΤΟ ΛΥΚΕΙΟ</a:t>
            </a:r>
            <a:r>
              <a:rPr lang="el-GR" sz="24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 name="Table 3"/>
          <p:cNvGraphicFramePr>
            <a:graphicFrameLocks noGrp="1"/>
          </p:cNvGraphicFramePr>
          <p:nvPr/>
        </p:nvGraphicFramePr>
        <p:xfrm>
          <a:off x="338667" y="620676"/>
          <a:ext cx="11531598" cy="6237324"/>
        </p:xfrm>
        <a:graphic>
          <a:graphicData uri="http://schemas.openxmlformats.org/drawingml/2006/table">
            <a:tbl>
              <a:tblPr bandRow="1">
                <a:tableStyleId>{69CF1AB2-1976-4502-BF36-3FF5EA218861}</a:tableStyleId>
              </a:tblPr>
              <a:tblGrid>
                <a:gridCol w="893560">
                  <a:extLst>
                    <a:ext uri="{9D8B030D-6E8A-4147-A177-3AD203B41FA5}">
                      <a16:colId xmlns:a16="http://schemas.microsoft.com/office/drawing/2014/main" xmlns="" val="20000"/>
                    </a:ext>
                  </a:extLst>
                </a:gridCol>
                <a:gridCol w="5927330">
                  <a:extLst>
                    <a:ext uri="{9D8B030D-6E8A-4147-A177-3AD203B41FA5}">
                      <a16:colId xmlns:a16="http://schemas.microsoft.com/office/drawing/2014/main" xmlns="" val="20001"/>
                    </a:ext>
                  </a:extLst>
                </a:gridCol>
                <a:gridCol w="1570236">
                  <a:extLst>
                    <a:ext uri="{9D8B030D-6E8A-4147-A177-3AD203B41FA5}">
                      <a16:colId xmlns:a16="http://schemas.microsoft.com/office/drawing/2014/main" xmlns="" val="20002"/>
                    </a:ext>
                  </a:extLst>
                </a:gridCol>
                <a:gridCol w="1570236">
                  <a:extLst>
                    <a:ext uri="{9D8B030D-6E8A-4147-A177-3AD203B41FA5}">
                      <a16:colId xmlns:a16="http://schemas.microsoft.com/office/drawing/2014/main" xmlns="" val="20003"/>
                    </a:ext>
                  </a:extLst>
                </a:gridCol>
                <a:gridCol w="1570236">
                  <a:extLst>
                    <a:ext uri="{9D8B030D-6E8A-4147-A177-3AD203B41FA5}">
                      <a16:colId xmlns:a16="http://schemas.microsoft.com/office/drawing/2014/main" xmlns="" val="20004"/>
                    </a:ext>
                  </a:extLst>
                </a:gridCol>
              </a:tblGrid>
              <a:tr h="346518">
                <a:tc>
                  <a:txBody>
                    <a:bodyPr/>
                    <a:lstStyle/>
                    <a:p>
                      <a:pPr algn="ctr" fontAlgn="b"/>
                      <a:r>
                        <a:rPr lang="el-GR" sz="1800" u="none" strike="noStrike" dirty="0">
                          <a:solidFill>
                            <a:schemeClr val="bg1"/>
                          </a:solidFill>
                          <a:latin typeface="Arial" panose="020B0604020202020204" pitchFamily="34" charset="0"/>
                          <a:cs typeface="Arial" panose="020B0604020202020204" pitchFamily="34" charset="0"/>
                        </a:rPr>
                        <a:t>Α/Α </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chemeClr val="accent4"/>
                    </a:solidFill>
                  </a:tcPr>
                </a:tc>
                <a:tc>
                  <a:txBody>
                    <a:bodyPr/>
                    <a:lstStyle/>
                    <a:p>
                      <a:pPr algn="l" fontAlgn="b"/>
                      <a:r>
                        <a:rPr lang="en-US" sz="1800" u="none" strike="noStrike" dirty="0">
                          <a:solidFill>
                            <a:schemeClr val="bg1"/>
                          </a:solidFill>
                          <a:latin typeface="Arial" panose="020B0604020202020204" pitchFamily="34" charset="0"/>
                          <a:cs typeface="Arial" panose="020B0604020202020204" pitchFamily="34" charset="0"/>
                        </a:rPr>
                        <a:t> </a:t>
                      </a:r>
                      <a:r>
                        <a:rPr lang="el-GR" sz="1800" u="none" strike="noStrike" dirty="0">
                          <a:solidFill>
                            <a:schemeClr val="bg1"/>
                          </a:solidFill>
                          <a:latin typeface="Arial" panose="020B0604020202020204" pitchFamily="34" charset="0"/>
                          <a:cs typeface="Arial" panose="020B0604020202020204" pitchFamily="34" charset="0"/>
                        </a:rPr>
                        <a:t>ΜΑΘΗΜΑΤΑ</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chemeClr val="accent4"/>
                    </a:solidFill>
                  </a:tcPr>
                </a:tc>
                <a:tc>
                  <a:txBody>
                    <a:bodyPr/>
                    <a:lstStyle/>
                    <a:p>
                      <a:pPr algn="ctr" fontAlgn="b"/>
                      <a:r>
                        <a:rPr lang="el-GR" sz="2000" b="1" u="none" strike="noStrike" dirty="0">
                          <a:solidFill>
                            <a:schemeClr val="bg1"/>
                          </a:solidFill>
                          <a:latin typeface="Arial" panose="020B0604020202020204" pitchFamily="34" charset="0"/>
                          <a:cs typeface="Arial" panose="020B0604020202020204" pitchFamily="34" charset="0"/>
                        </a:rPr>
                        <a:t>Α’</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rgbClr val="FFFF66"/>
                    </a:solidFill>
                  </a:tcPr>
                </a:tc>
                <a:tc>
                  <a:txBody>
                    <a:bodyPr/>
                    <a:lstStyle/>
                    <a:p>
                      <a:pPr algn="ctr" fontAlgn="ctr"/>
                      <a:r>
                        <a:rPr lang="el-GR" sz="2000" b="1" u="none" strike="noStrike" dirty="0">
                          <a:solidFill>
                            <a:schemeClr val="bg1"/>
                          </a:solidFill>
                          <a:latin typeface="Arial" panose="020B0604020202020204" pitchFamily="34" charset="0"/>
                          <a:cs typeface="Arial" panose="020B0604020202020204" pitchFamily="34" charset="0"/>
                        </a:rPr>
                        <a:t>Β’</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2000" b="1" u="none" strike="noStrike" dirty="0">
                          <a:solidFill>
                            <a:schemeClr val="bg1"/>
                          </a:solidFill>
                          <a:latin typeface="Arial" panose="020B0604020202020204" pitchFamily="34" charset="0"/>
                          <a:cs typeface="Arial" panose="020B0604020202020204" pitchFamily="34" charset="0"/>
                        </a:rPr>
                        <a:t>Γ’</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0"/>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Νέα Ελληνικά/ Αγωγή του Πολίτη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smtClean="0">
                          <a:latin typeface="Arial" panose="020B0604020202020204" pitchFamily="34" charset="0"/>
                          <a:cs typeface="Arial" panose="020B0604020202020204" pitchFamily="34" charset="0"/>
                        </a:rPr>
                        <a:t>6</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6</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1"/>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Αρχαία Ελληνικά / Αρχαιογνωσία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1.5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2"/>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Μαθηματικά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smtClean="0">
                          <a:latin typeface="Arial" panose="020B0604020202020204" pitchFamily="34" charset="0"/>
                          <a:cs typeface="Arial" panose="020B0604020202020204" pitchFamily="34" charset="0"/>
                        </a:rPr>
                        <a:t>4</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3"/>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4</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Φυσική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4"/>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Χημεία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a:latin typeface="Arial" panose="020B0604020202020204" pitchFamily="34" charset="0"/>
                          <a:cs typeface="Arial" panose="020B0604020202020204" pitchFamily="34" charset="0"/>
                        </a:rPr>
                        <a:t> </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5"/>
                  </a:ext>
                </a:extLst>
              </a:tr>
              <a:tr h="346518">
                <a:tc>
                  <a:txBody>
                    <a:bodyPr/>
                    <a:lstStyle/>
                    <a:p>
                      <a:pPr algn="ctr" fontAlgn="ctr"/>
                      <a:r>
                        <a:rPr lang="el-GR" sz="1800" u="none" strike="noStrike">
                          <a:latin typeface="Arial" panose="020B0604020202020204" pitchFamily="34" charset="0"/>
                          <a:cs typeface="Arial" panose="020B0604020202020204" pitchFamily="34" charset="0"/>
                        </a:rPr>
                        <a:t>6</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Βιολογία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6"/>
                  </a:ext>
                </a:extLst>
              </a:tr>
              <a:tr h="346518">
                <a:tc>
                  <a:txBody>
                    <a:bodyPr/>
                    <a:lstStyle/>
                    <a:p>
                      <a:pPr algn="ctr" fontAlgn="ctr"/>
                      <a:r>
                        <a:rPr lang="en-US" sz="1800" u="none" strike="noStrike" dirty="0">
                          <a:latin typeface="Arial" panose="020B0604020202020204" pitchFamily="34" charset="0"/>
                          <a:cs typeface="Arial" panose="020B0604020202020204" pitchFamily="34" charset="0"/>
                        </a:rPr>
                        <a:t>7</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Ιστορία / Ιστορία της Κύπρου</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7"/>
                  </a:ext>
                </a:extLst>
              </a:tr>
              <a:tr h="346518">
                <a:tc>
                  <a:txBody>
                    <a:bodyPr/>
                    <a:lstStyle/>
                    <a:p>
                      <a:pPr algn="ctr" fontAlgn="ctr"/>
                      <a:r>
                        <a:rPr lang="en-US" sz="1800" b="0" i="0" u="none" strike="noStrike" dirty="0">
                          <a:solidFill>
                            <a:schemeClr val="dk1"/>
                          </a:solidFill>
                          <a:latin typeface="Arial" panose="020B0604020202020204" pitchFamily="34" charset="0"/>
                          <a:cs typeface="Arial" panose="020B0604020202020204" pitchFamily="34" charset="0"/>
                        </a:rPr>
                        <a:t>8</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Αγγλικά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8"/>
                  </a:ext>
                </a:extLst>
              </a:tr>
              <a:tr h="346518">
                <a:tc>
                  <a:txBody>
                    <a:bodyPr/>
                    <a:lstStyle/>
                    <a:p>
                      <a:pPr algn="ctr" fontAlgn="ctr"/>
                      <a:r>
                        <a:rPr lang="en-US" sz="1800" b="0" i="0" u="none" strike="noStrike" dirty="0">
                          <a:solidFill>
                            <a:schemeClr val="dk1"/>
                          </a:solidFill>
                          <a:latin typeface="Arial" panose="020B0604020202020204" pitchFamily="34" charset="0"/>
                          <a:cs typeface="Arial" panose="020B0604020202020204" pitchFamily="34" charset="0"/>
                        </a:rPr>
                        <a:t>9</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Γαλλικά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n-US" sz="1800" u="none" strike="noStrike" dirty="0">
                          <a:latin typeface="Arial" panose="020B0604020202020204" pitchFamily="34" charset="0"/>
                          <a:cs typeface="Arial" panose="020B0604020202020204" pitchFamily="34" charset="0"/>
                        </a:rPr>
                        <a:t>2</a:t>
                      </a: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r>
                        <a:rPr lang="en-US"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09"/>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0</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Πληροφορική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0"/>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Τέχνη</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1"/>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Μουσική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2"/>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Φυσική Αγωγή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1.5</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3"/>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4</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Θρησκευτικά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1.5</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4"/>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Σχεδιασμός και Τεχνολογία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5"/>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6</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Οικονομικά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6"/>
                  </a:ext>
                </a:extLst>
              </a:tr>
              <a:tr h="346518">
                <a:tc gridSpan="2">
                  <a:txBody>
                    <a:bodyPr/>
                    <a:lstStyle/>
                    <a:p>
                      <a:pPr algn="ctr" fontAlgn="ctr"/>
                      <a:r>
                        <a:rPr lang="el-GR" sz="1800" b="1" u="none" strike="noStrike" dirty="0">
                          <a:latin typeface="Arial" panose="020B0604020202020204" pitchFamily="34" charset="0"/>
                          <a:cs typeface="Arial" panose="020B0604020202020204" pitchFamily="34" charset="0"/>
                        </a:rPr>
                        <a:t>ΣΥΝΟΛΟ</a:t>
                      </a:r>
                      <a:r>
                        <a:rPr lang="el-GR" sz="1800" u="none" strike="noStrike" dirty="0">
                          <a:latin typeface="Arial" panose="020B0604020202020204" pitchFamily="34" charset="0"/>
                          <a:cs typeface="Arial" panose="020B0604020202020204" pitchFamily="34" charset="0"/>
                        </a:rPr>
                        <a:t> </a:t>
                      </a:r>
                      <a:r>
                        <a:rPr lang="el-GR" sz="1800" b="1" u="none" strike="noStrike" dirty="0">
                          <a:latin typeface="Arial" panose="020B0604020202020204" pitchFamily="34" charset="0"/>
                          <a:cs typeface="Arial" panose="020B0604020202020204" pitchFamily="34" charset="0"/>
                        </a:rPr>
                        <a:t>ΠΕΡΙΟΔΩΝ</a:t>
                      </a:r>
                      <a:r>
                        <a:rPr lang="el-GR" sz="1800" u="none" strike="noStrike" dirty="0">
                          <a:latin typeface="Arial" panose="020B0604020202020204" pitchFamily="34" charset="0"/>
                          <a:cs typeface="Arial" panose="020B0604020202020204" pitchFamily="34" charset="0"/>
                        </a:rPr>
                        <a:t> </a:t>
                      </a:r>
                      <a:r>
                        <a:rPr lang="el-GR" sz="1800" b="1" u="none" strike="noStrike" dirty="0">
                          <a:latin typeface="Arial" panose="020B0604020202020204" pitchFamily="34" charset="0"/>
                          <a:cs typeface="Arial" panose="020B0604020202020204" pitchFamily="34" charset="0"/>
                        </a:rPr>
                        <a:t>ΔΙΔΑΣΚΑΛΙΑΣ</a:t>
                      </a:r>
                      <a:endParaRPr lang="el-GR" sz="1800" b="1"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hMerge="1">
                  <a:txBody>
                    <a:bodyPr/>
                    <a:lstStyle/>
                    <a:p>
                      <a:endParaRPr lang="el-GR"/>
                    </a:p>
                  </a:txBody>
                  <a:tcPr/>
                </a:tc>
                <a:tc>
                  <a:txBody>
                    <a:bodyPr/>
                    <a:lstStyle/>
                    <a:p>
                      <a:pPr algn="ctr" fontAlgn="ctr"/>
                      <a:r>
                        <a:rPr lang="el-GR" sz="1800" b="1" u="none" strike="noStrike" dirty="0" smtClean="0">
                          <a:solidFill>
                            <a:schemeClr val="bg1"/>
                          </a:solidFill>
                          <a:latin typeface="Arial" panose="020B0604020202020204" pitchFamily="34" charset="0"/>
                          <a:cs typeface="Arial" panose="020B0604020202020204" pitchFamily="34" charset="0"/>
                        </a:rPr>
                        <a:t>33</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n-US" sz="1800" b="1" u="none" strike="noStrike" dirty="0">
                          <a:solidFill>
                            <a:schemeClr val="bg1"/>
                          </a:solidFill>
                          <a:latin typeface="Arial" panose="020B0604020202020204" pitchFamily="34" charset="0"/>
                          <a:cs typeface="Arial" panose="020B0604020202020204" pitchFamily="34" charset="0"/>
                        </a:rPr>
                        <a:t>21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n-US" sz="1800" b="1" u="none" strike="noStrike" dirty="0">
                          <a:solidFill>
                            <a:schemeClr val="bg1"/>
                          </a:solidFill>
                          <a:latin typeface="Arial" panose="020B0604020202020204" pitchFamily="34" charset="0"/>
                          <a:cs typeface="Arial" panose="020B0604020202020204" pitchFamily="34" charset="0"/>
                        </a:rPr>
                        <a:t>21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xmlns="" val="10017"/>
                  </a:ext>
                </a:extLst>
              </a:tr>
            </a:tbl>
          </a:graphicData>
        </a:graphic>
      </p:graphicFrame>
      <p:sp>
        <p:nvSpPr>
          <p:cNvPr id="5" name="Footer Placeholder 4"/>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217662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8009529"/>
              </p:ext>
            </p:extLst>
          </p:nvPr>
        </p:nvGraphicFramePr>
        <p:xfrm>
          <a:off x="978946" y="731441"/>
          <a:ext cx="10708853" cy="5872336"/>
        </p:xfrm>
        <a:graphic>
          <a:graphicData uri="http://schemas.openxmlformats.org/drawingml/2006/table">
            <a:tbl>
              <a:tblPr/>
              <a:tblGrid>
                <a:gridCol w="486785">
                  <a:extLst>
                    <a:ext uri="{9D8B030D-6E8A-4147-A177-3AD203B41FA5}">
                      <a16:colId xmlns:a16="http://schemas.microsoft.com/office/drawing/2014/main" xmlns="" val="20000"/>
                    </a:ext>
                  </a:extLst>
                </a:gridCol>
                <a:gridCol w="5341941">
                  <a:extLst>
                    <a:ext uri="{9D8B030D-6E8A-4147-A177-3AD203B41FA5}">
                      <a16:colId xmlns:a16="http://schemas.microsoft.com/office/drawing/2014/main" xmlns="" val="20001"/>
                    </a:ext>
                  </a:extLst>
                </a:gridCol>
                <a:gridCol w="1211036">
                  <a:extLst>
                    <a:ext uri="{9D8B030D-6E8A-4147-A177-3AD203B41FA5}">
                      <a16:colId xmlns:a16="http://schemas.microsoft.com/office/drawing/2014/main" xmlns="" val="20002"/>
                    </a:ext>
                  </a:extLst>
                </a:gridCol>
                <a:gridCol w="911059">
                  <a:extLst>
                    <a:ext uri="{9D8B030D-6E8A-4147-A177-3AD203B41FA5}">
                      <a16:colId xmlns:a16="http://schemas.microsoft.com/office/drawing/2014/main" xmlns="" val="20003"/>
                    </a:ext>
                  </a:extLst>
                </a:gridCol>
                <a:gridCol w="968430">
                  <a:extLst>
                    <a:ext uri="{9D8B030D-6E8A-4147-A177-3AD203B41FA5}">
                      <a16:colId xmlns:a16="http://schemas.microsoft.com/office/drawing/2014/main" xmlns="" val="20004"/>
                    </a:ext>
                  </a:extLst>
                </a:gridCol>
                <a:gridCol w="883397">
                  <a:extLst>
                    <a:ext uri="{9D8B030D-6E8A-4147-A177-3AD203B41FA5}">
                      <a16:colId xmlns:a16="http://schemas.microsoft.com/office/drawing/2014/main" xmlns="" val="20005"/>
                    </a:ext>
                  </a:extLst>
                </a:gridCol>
                <a:gridCol w="906205">
                  <a:extLst>
                    <a:ext uri="{9D8B030D-6E8A-4147-A177-3AD203B41FA5}">
                      <a16:colId xmlns:a16="http://schemas.microsoft.com/office/drawing/2014/main" xmlns="" val="20007"/>
                    </a:ext>
                  </a:extLst>
                </a:gridCol>
              </a:tblGrid>
              <a:tr h="551770">
                <a:tc>
                  <a:txBody>
                    <a:bodyPr/>
                    <a:lstStyle/>
                    <a:p>
                      <a:pPr algn="l" fontAlgn="b"/>
                      <a:endParaRPr lang="el-GR" sz="800" b="0" i="0" u="none" strike="noStrike">
                        <a:solidFill>
                          <a:srgbClr val="000000"/>
                        </a:solidFill>
                        <a:latin typeface="Calibri"/>
                      </a:endParaRPr>
                    </a:p>
                  </a:txBody>
                  <a:tcPr marL="7083" marR="7083" marT="70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l-GR" sz="800" b="0" i="0" u="none" strike="noStrike" dirty="0">
                        <a:solidFill>
                          <a:srgbClr val="000000"/>
                        </a:solidFill>
                        <a:latin typeface="Calibri"/>
                      </a:endParaRPr>
                    </a:p>
                  </a:txBody>
                  <a:tcPr marL="7083" marR="7083" marT="708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800" b="1" i="0" u="none" strike="noStrike" dirty="0">
                          <a:solidFill>
                            <a:srgbClr val="000000"/>
                          </a:solidFill>
                          <a:latin typeface="Calibri"/>
                        </a:rPr>
                        <a:t>ΚΟΙΝΟΣ</a:t>
                      </a:r>
                    </a:p>
                    <a:p>
                      <a:pPr algn="ctr" fontAlgn="ctr"/>
                      <a:r>
                        <a:rPr lang="el-GR" sz="1800" b="1" i="0" u="none" strike="noStrike" dirty="0">
                          <a:solidFill>
                            <a:srgbClr val="000000"/>
                          </a:solidFill>
                          <a:latin typeface="Calibri"/>
                        </a:rPr>
                        <a:t>ΚΟΡΜΟΣ</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l-GR" sz="1800" b="1" i="0" u="none" strike="noStrike" dirty="0">
                          <a:solidFill>
                            <a:srgbClr val="000000"/>
                          </a:solidFill>
                          <a:latin typeface="Calibri"/>
                        </a:rPr>
                        <a:t>ΟΜΑΔΕΣ ΠΡΟΣΑΝΑΤΟΛΙΣΜΟΥ</a:t>
                      </a:r>
                      <a:r>
                        <a:rPr lang="en-GB" sz="1800" b="1" i="0" u="none" strike="noStrike" dirty="0">
                          <a:solidFill>
                            <a:srgbClr val="000000"/>
                          </a:solidFill>
                          <a:latin typeface="Calibri"/>
                        </a:rPr>
                        <a:t> </a:t>
                      </a:r>
                      <a:r>
                        <a:rPr lang="el-GR" sz="1800" b="1" i="0" u="none" strike="noStrike" dirty="0">
                          <a:solidFill>
                            <a:srgbClr val="000000"/>
                          </a:solidFill>
                          <a:latin typeface="Calibri"/>
                        </a:rPr>
                        <a:t> (2Χ2=4)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tc>
                <a:tc hMerge="1">
                  <a:txBody>
                    <a:bodyPr/>
                    <a:lstStyle/>
                    <a:p>
                      <a:endParaRPr lang="el-G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438820">
                <a:tc>
                  <a:txBody>
                    <a:bodyPr/>
                    <a:lstStyle/>
                    <a:p>
                      <a:pPr algn="ctr" fontAlgn="b"/>
                      <a:r>
                        <a:rPr lang="el-GR" sz="1200" b="1" i="0" u="none" strike="noStrike" dirty="0">
                          <a:solidFill>
                            <a:srgbClr val="000000"/>
                          </a:solidFill>
                          <a:latin typeface="Arial" panose="020B0604020202020204" pitchFamily="34" charset="0"/>
                          <a:cs typeface="Arial" panose="020B0604020202020204" pitchFamily="34" charset="0"/>
                        </a:rPr>
                        <a:t>Α/Α</a:t>
                      </a:r>
                      <a:r>
                        <a:rPr lang="el-GR" sz="1400" b="1" i="0" u="none" strike="noStrike" dirty="0">
                          <a:solidFill>
                            <a:srgbClr val="000000"/>
                          </a:solidFill>
                          <a:latin typeface="Calibri"/>
                        </a:rPr>
                        <a:t> </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ΜΑΘΗΜΑΤΑ</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endParaRPr lang="el-GR" sz="1400" b="1" i="0" u="none" strike="noStrike" dirty="0">
                        <a:solidFill>
                          <a:srgbClr val="000000"/>
                        </a:solidFill>
                        <a:latin typeface="Calibri"/>
                      </a:endParaRP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l-GR" sz="1400" b="1" i="0" u="none" strike="noStrike" dirty="0">
                          <a:solidFill>
                            <a:srgbClr val="000000"/>
                          </a:solidFill>
                          <a:latin typeface="Arial"/>
                        </a:rPr>
                        <a:t>ΟΜΠ1</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400" b="1" i="0" u="none" strike="noStrike" dirty="0">
                          <a:solidFill>
                            <a:srgbClr val="000000"/>
                          </a:solidFill>
                          <a:latin typeface="Arial"/>
                        </a:rPr>
                        <a:t>ΟΜΠ2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400" b="1" i="0" u="none" strike="noStrike" dirty="0">
                          <a:solidFill>
                            <a:srgbClr val="000000"/>
                          </a:solidFill>
                          <a:latin typeface="Arial"/>
                        </a:rPr>
                        <a:t>ΟΜΠ3</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400" b="1" i="0" u="none" strike="noStrike" dirty="0">
                          <a:solidFill>
                            <a:srgbClr val="000000"/>
                          </a:solidFill>
                          <a:latin typeface="Arial"/>
                        </a:rPr>
                        <a:t>ΟΜΠ4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2"/>
                  </a:ext>
                </a:extLst>
              </a:tr>
              <a:tr h="254567">
                <a:tc>
                  <a:txBody>
                    <a:bodyPr/>
                    <a:lstStyle/>
                    <a:p>
                      <a:pPr algn="ctr" fontAlgn="ctr"/>
                      <a:r>
                        <a:rPr lang="el-GR" sz="1300" b="1" i="0" u="none" strike="noStrike">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Νέα Ελληνικά </a:t>
                      </a:r>
                      <a:r>
                        <a:rPr lang="en-US" sz="1300" b="1" i="0" u="none" strike="noStrike" dirty="0">
                          <a:solidFill>
                            <a:srgbClr val="000000"/>
                          </a:solidFill>
                          <a:latin typeface="Arial"/>
                        </a:rPr>
                        <a:t>/</a:t>
                      </a:r>
                      <a:r>
                        <a:rPr lang="en-US" sz="1300" b="1" i="0" u="none" strike="noStrike" baseline="0" dirty="0">
                          <a:solidFill>
                            <a:srgbClr val="000000"/>
                          </a:solidFill>
                          <a:latin typeface="Arial"/>
                        </a:rPr>
                        <a:t> </a:t>
                      </a:r>
                      <a:r>
                        <a:rPr lang="el-GR" sz="1300" b="1" i="0" u="none" strike="noStrike" baseline="0" dirty="0">
                          <a:solidFill>
                            <a:srgbClr val="000000"/>
                          </a:solidFill>
                          <a:latin typeface="Arial"/>
                        </a:rPr>
                        <a:t>Αγωγή του Πολίτη</a:t>
                      </a:r>
                      <a:endParaRPr lang="el-GR" sz="13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1300" b="1" i="0" u="none" strike="noStrike" dirty="0" smtClean="0">
                          <a:solidFill>
                            <a:srgbClr val="000000"/>
                          </a:solidFill>
                          <a:latin typeface="Arial"/>
                        </a:rPr>
                        <a:t>6</a:t>
                      </a:r>
                      <a:endParaRPr lang="el-GR" sz="13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3"/>
                  </a:ext>
                </a:extLst>
              </a:tr>
              <a:tr h="254567">
                <a:tc>
                  <a:txBody>
                    <a:bodyPr/>
                    <a:lstStyle/>
                    <a:p>
                      <a:pPr algn="ctr" fontAlgn="ctr"/>
                      <a:r>
                        <a:rPr lang="el-GR" sz="1300" b="1" i="0" u="none" strike="noStrike">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Αρχαία Ελληνικά / Αρχαιογνωσία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4"/>
                  </a:ext>
                </a:extLst>
              </a:tr>
              <a:tr h="254567">
                <a:tc>
                  <a:txBody>
                    <a:bodyPr/>
                    <a:lstStyle/>
                    <a:p>
                      <a:pPr algn="ctr" fontAlgn="ctr"/>
                      <a:r>
                        <a:rPr lang="el-GR" sz="1300" b="1" i="0" u="none" strike="noStrike">
                          <a:solidFill>
                            <a:srgbClr val="000000"/>
                          </a:solidFill>
                          <a:latin typeface="Arial"/>
                        </a:rPr>
                        <a:t>3</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Μαθηματικά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l-GR" sz="1300" b="1" i="0" u="none" strike="noStrike" dirty="0" smtClean="0">
                          <a:solidFill>
                            <a:srgbClr val="000000"/>
                          </a:solidFill>
                          <a:latin typeface="Arial"/>
                        </a:rPr>
                        <a:t>4</a:t>
                      </a:r>
                      <a:endParaRPr lang="el-GR" sz="13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5"/>
                  </a:ext>
                </a:extLst>
              </a:tr>
              <a:tr h="254567">
                <a:tc>
                  <a:txBody>
                    <a:bodyPr/>
                    <a:lstStyle/>
                    <a:p>
                      <a:pPr algn="ctr" fontAlgn="ctr"/>
                      <a:r>
                        <a:rPr lang="el-GR" sz="13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Φυσική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6"/>
                  </a:ext>
                </a:extLst>
              </a:tr>
              <a:tr h="254567">
                <a:tc>
                  <a:txBody>
                    <a:bodyPr/>
                    <a:lstStyle/>
                    <a:p>
                      <a:pPr algn="ctr" fontAlgn="ctr"/>
                      <a:r>
                        <a:rPr lang="el-GR" sz="1300" b="1" i="0" u="none" strike="noStrike">
                          <a:solidFill>
                            <a:srgbClr val="000000"/>
                          </a:solidFill>
                          <a:latin typeface="Arial"/>
                        </a:rPr>
                        <a:t>5</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Χημεία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7"/>
                  </a:ext>
                </a:extLst>
              </a:tr>
              <a:tr h="254567">
                <a:tc>
                  <a:txBody>
                    <a:bodyPr/>
                    <a:lstStyle/>
                    <a:p>
                      <a:pPr algn="ctr" fontAlgn="ctr"/>
                      <a:r>
                        <a:rPr lang="el-GR" sz="1300" b="1" i="0" u="none" strike="noStrike">
                          <a:solidFill>
                            <a:srgbClr val="000000"/>
                          </a:solidFill>
                          <a:latin typeface="Arial"/>
                        </a:rPr>
                        <a:t>6</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Βιολογία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8"/>
                  </a:ext>
                </a:extLst>
              </a:tr>
              <a:tr h="254567">
                <a:tc>
                  <a:txBody>
                    <a:bodyPr/>
                    <a:lstStyle/>
                    <a:p>
                      <a:pPr algn="ctr" fontAlgn="ctr"/>
                      <a:r>
                        <a:rPr lang="el-GR" sz="1300" b="1" i="0" u="none" strike="noStrike" dirty="0">
                          <a:solidFill>
                            <a:srgbClr val="000000"/>
                          </a:solidFill>
                          <a:latin typeface="Arial"/>
                        </a:rPr>
                        <a:t>7</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Ιστορία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09"/>
                  </a:ext>
                </a:extLst>
              </a:tr>
              <a:tr h="254567">
                <a:tc>
                  <a:txBody>
                    <a:bodyPr/>
                    <a:lstStyle/>
                    <a:p>
                      <a:pPr algn="ctr" fontAlgn="ctr"/>
                      <a:r>
                        <a:rPr lang="el-GR" sz="1300" b="1" i="0" u="none" strike="noStrike" dirty="0">
                          <a:solidFill>
                            <a:srgbClr val="000000"/>
                          </a:solidFill>
                          <a:latin typeface="Arial"/>
                        </a:rPr>
                        <a:t>8</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Αγγλικά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0"/>
                  </a:ext>
                </a:extLst>
              </a:tr>
              <a:tr h="254567">
                <a:tc>
                  <a:txBody>
                    <a:bodyPr/>
                    <a:lstStyle/>
                    <a:p>
                      <a:pPr algn="ctr" fontAlgn="ctr"/>
                      <a:r>
                        <a:rPr lang="el-GR" sz="1300" b="1" i="0" u="none" strike="noStrike" dirty="0">
                          <a:solidFill>
                            <a:srgbClr val="000000"/>
                          </a:solidFill>
                          <a:latin typeface="Arial"/>
                        </a:rPr>
                        <a:t>9</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Γαλλικά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1"/>
                  </a:ext>
                </a:extLst>
              </a:tr>
              <a:tr h="254567">
                <a:tc>
                  <a:txBody>
                    <a:bodyPr/>
                    <a:lstStyle/>
                    <a:p>
                      <a:pPr algn="ctr" fontAlgn="ctr"/>
                      <a:r>
                        <a:rPr lang="el-GR" sz="1300" b="1" i="0" u="none" strike="noStrike" dirty="0">
                          <a:solidFill>
                            <a:srgbClr val="000000"/>
                          </a:solidFill>
                          <a:latin typeface="Arial"/>
                        </a:rPr>
                        <a:t>10</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Πληροφορική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2"/>
                  </a:ext>
                </a:extLst>
              </a:tr>
              <a:tr h="254567">
                <a:tc>
                  <a:txBody>
                    <a:bodyPr/>
                    <a:lstStyle/>
                    <a:p>
                      <a:pPr algn="ctr" fontAlgn="ctr"/>
                      <a:r>
                        <a:rPr lang="el-GR" sz="1300" b="1" i="0" u="none" strike="noStrike" dirty="0">
                          <a:solidFill>
                            <a:srgbClr val="000000"/>
                          </a:solidFill>
                          <a:latin typeface="Arial"/>
                        </a:rPr>
                        <a:t>11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Τέχνη</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3"/>
                  </a:ext>
                </a:extLst>
              </a:tr>
              <a:tr h="254567">
                <a:tc>
                  <a:txBody>
                    <a:bodyPr/>
                    <a:lstStyle/>
                    <a:p>
                      <a:pPr algn="ctr" fontAlgn="ctr"/>
                      <a:r>
                        <a:rPr lang="el-GR" sz="1300" b="1" i="0" u="none" strike="noStrike" dirty="0">
                          <a:solidFill>
                            <a:srgbClr val="000000"/>
                          </a:solidFill>
                          <a:latin typeface="Arial"/>
                        </a:rPr>
                        <a:t>12</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Μουσική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4"/>
                  </a:ext>
                </a:extLst>
              </a:tr>
              <a:tr h="254567">
                <a:tc>
                  <a:txBody>
                    <a:bodyPr/>
                    <a:lstStyle/>
                    <a:p>
                      <a:pPr algn="ctr" fontAlgn="ctr"/>
                      <a:r>
                        <a:rPr lang="el-GR" sz="1300" b="1" i="0" u="none" strike="noStrike" dirty="0">
                          <a:solidFill>
                            <a:srgbClr val="000000"/>
                          </a:solidFill>
                          <a:latin typeface="Arial"/>
                        </a:rPr>
                        <a:t>13</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Φυσική Αγωγή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5"/>
                  </a:ext>
                </a:extLst>
              </a:tr>
              <a:tr h="254567">
                <a:tc>
                  <a:txBody>
                    <a:bodyPr/>
                    <a:lstStyle/>
                    <a:p>
                      <a:pPr algn="ctr" fontAlgn="ctr"/>
                      <a:r>
                        <a:rPr lang="el-GR" sz="1300" b="1" i="0" u="none" strike="noStrike" dirty="0">
                          <a:solidFill>
                            <a:srgbClr val="000000"/>
                          </a:solidFill>
                          <a:latin typeface="Arial"/>
                        </a:rPr>
                        <a:t>14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Θρησκευτικά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6"/>
                  </a:ext>
                </a:extLst>
              </a:tr>
              <a:tr h="254567">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Σχεδιασμός και Τεχνολογία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7"/>
                  </a:ext>
                </a:extLst>
              </a:tr>
              <a:tr h="254567">
                <a:tc>
                  <a:txBody>
                    <a:bodyPr/>
                    <a:lstStyle/>
                    <a:p>
                      <a:pPr algn="ctr" fontAlgn="ctr"/>
                      <a:r>
                        <a:rPr lang="el-GR" sz="1300" b="1" i="0" u="none" strike="noStrike" dirty="0">
                          <a:solidFill>
                            <a:srgbClr val="000000"/>
                          </a:solidFill>
                          <a:latin typeface="Arial"/>
                        </a:rPr>
                        <a:t>16</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Οικονομικά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xmlns="" val="10018"/>
                  </a:ext>
                </a:extLst>
              </a:tr>
              <a:tr h="254567">
                <a:tc gridSpan="2">
                  <a:txBody>
                    <a:bodyPr/>
                    <a:lstStyle/>
                    <a:p>
                      <a:pPr algn="r" fontAlgn="ctr"/>
                      <a:r>
                        <a:rPr lang="el-GR" sz="1400" b="1" i="0" u="none" strike="noStrike">
                          <a:solidFill>
                            <a:srgbClr val="000000"/>
                          </a:solidFill>
                          <a:latin typeface="Arial"/>
                        </a:rPr>
                        <a:t>ΣΥΝΟΛΑ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1400" b="1" i="0" u="none" strike="noStrike" dirty="0" smtClean="0">
                          <a:solidFill>
                            <a:srgbClr val="000000"/>
                          </a:solidFill>
                          <a:latin typeface="Arial"/>
                        </a:rPr>
                        <a:t>33</a:t>
                      </a:r>
                      <a:endParaRPr lang="el-GR" sz="14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l-GR" sz="14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xmlns="" val="10019"/>
                  </a:ext>
                </a:extLst>
              </a:tr>
              <a:tr h="254567">
                <a:tc gridSpan="2">
                  <a:txBody>
                    <a:bodyPr/>
                    <a:lstStyle/>
                    <a:p>
                      <a:pPr algn="r" fontAlgn="ctr"/>
                      <a:r>
                        <a:rPr lang="el-GR" sz="1400" b="1" i="0" u="none" strike="noStrike">
                          <a:solidFill>
                            <a:srgbClr val="000000"/>
                          </a:solidFill>
                          <a:latin typeface="Arial"/>
                        </a:rPr>
                        <a:t>ΜΕΡΙΚΑ ΣΥΝΟΛΑ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1400" b="1" i="0" u="none" strike="noStrike" dirty="0" smtClean="0">
                          <a:solidFill>
                            <a:srgbClr val="000000"/>
                          </a:solidFill>
                          <a:latin typeface="Arial"/>
                        </a:rPr>
                        <a:t>33</a:t>
                      </a:r>
                      <a:endParaRPr lang="el-GR" sz="14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tc>
                <a:tc hMerge="1">
                  <a:txBody>
                    <a:bodyPr/>
                    <a:lstStyle/>
                    <a:p>
                      <a:endParaRPr lang="el-G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20"/>
                  </a:ext>
                </a:extLst>
              </a:tr>
              <a:tr h="295587">
                <a:tc gridSpan="2">
                  <a:txBody>
                    <a:bodyPr/>
                    <a:lstStyle/>
                    <a:p>
                      <a:pPr algn="r" fontAlgn="ctr"/>
                      <a:r>
                        <a:rPr lang="el-GR" sz="1400" b="1" i="0" u="none" strike="noStrike" dirty="0">
                          <a:solidFill>
                            <a:srgbClr val="000000"/>
                          </a:solidFill>
                          <a:latin typeface="Arial" panose="020B0604020202020204" pitchFamily="34" charset="0"/>
                          <a:cs typeface="Arial" panose="020B0604020202020204" pitchFamily="34" charset="0"/>
                        </a:rPr>
                        <a:t>ΓΕΝΙΚΟ ΣΥΝΟΛΟ</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5">
                  <a:txBody>
                    <a:bodyPr/>
                    <a:lstStyle/>
                    <a:p>
                      <a:pPr algn="ctr" fontAlgn="b"/>
                      <a:r>
                        <a:rPr lang="el-GR" sz="1400" b="0" i="0" u="none" strike="noStrike" dirty="0">
                          <a:solidFill>
                            <a:srgbClr val="000000"/>
                          </a:solidFill>
                          <a:latin typeface="Arial" panose="020B0604020202020204" pitchFamily="34" charset="0"/>
                          <a:cs typeface="Arial" panose="020B0604020202020204" pitchFamily="34" charset="0"/>
                        </a:rPr>
                        <a:t> </a:t>
                      </a:r>
                      <a:r>
                        <a:rPr lang="el-GR" sz="1400" b="1" i="0" u="none" strike="noStrike" dirty="0" smtClean="0">
                          <a:solidFill>
                            <a:srgbClr val="360B04"/>
                          </a:solidFill>
                          <a:latin typeface="Arial" panose="020B0604020202020204" pitchFamily="34" charset="0"/>
                          <a:cs typeface="Arial" panose="020B0604020202020204" pitchFamily="34" charset="0"/>
                        </a:rPr>
                        <a:t>37</a:t>
                      </a:r>
                      <a:endParaRPr lang="el-GR" sz="1400" b="1" i="0" u="none" strike="noStrike" dirty="0">
                        <a:solidFill>
                          <a:srgbClr val="360B04"/>
                        </a:solidFill>
                        <a:latin typeface="Arial" panose="020B0604020202020204" pitchFamily="34" charset="0"/>
                        <a:cs typeface="Arial" panose="020B0604020202020204" pitchFamily="34" charset="0"/>
                      </a:endParaRPr>
                    </a:p>
                  </a:txBody>
                  <a:tcPr marL="7083" marR="7083" marT="7083"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a:t>
                      </a:r>
                    </a:p>
                  </a:txBody>
                  <a:tcPr marL="7083" marR="7083" marT="7083"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a:t>
                      </a:r>
                    </a:p>
                  </a:txBody>
                  <a:tcPr marL="7083" marR="7083" marT="708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lnL w="12700" cmpd="sng">
                      <a:noFill/>
                      <a:prstDash val="solid"/>
                    </a:lnL>
                  </a:tcPr>
                </a:tc>
                <a:extLst>
                  <a:ext uri="{0D108BD9-81ED-4DB2-BD59-A6C34878D82A}">
                    <a16:rowId xmlns:a16="http://schemas.microsoft.com/office/drawing/2014/main" xmlns="" val="10021"/>
                  </a:ext>
                </a:extLst>
              </a:tr>
            </a:tbl>
          </a:graphicData>
        </a:graphic>
      </p:graphicFrame>
      <p:sp>
        <p:nvSpPr>
          <p:cNvPr id="17647" name="TextBox 5"/>
          <p:cNvSpPr txBox="1">
            <a:spLocks noChangeArrowheads="1"/>
          </p:cNvSpPr>
          <p:nvPr/>
        </p:nvSpPr>
        <p:spPr bwMode="auto">
          <a:xfrm>
            <a:off x="669471" y="115889"/>
            <a:ext cx="9819017" cy="615553"/>
          </a:xfrm>
          <a:prstGeom prst="rect">
            <a:avLst/>
          </a:prstGeom>
          <a:noFill/>
          <a:ln w="9525">
            <a:noFill/>
            <a:miter lim="800000"/>
            <a:headEnd/>
            <a:tailEnd/>
          </a:ln>
        </p:spPr>
        <p:txBody>
          <a:bodyPr wrap="square">
            <a:spAutoFit/>
          </a:bodyPr>
          <a:lstStyle/>
          <a:p>
            <a:pPr algn="ctr"/>
            <a:r>
              <a:rPr lang="el-GR" b="1" u="sng" dirty="0">
                <a:solidFill>
                  <a:srgbClr val="002060"/>
                </a:solidFill>
                <a:highlight>
                  <a:srgbClr val="FFFF00"/>
                </a:highlight>
                <a:latin typeface="Arial" panose="020B0604020202020204" pitchFamily="34" charset="0"/>
                <a:cs typeface="Arial" panose="020B0604020202020204" pitchFamily="34" charset="0"/>
              </a:rPr>
              <a:t>ΩΡΟΛΟΓΙΟ ΠΡΟΓΡΑΜΜΑ  Α' ΛΥΚΕΙΟΥ</a:t>
            </a:r>
          </a:p>
          <a:p>
            <a:r>
              <a:rPr lang="el-GR" sz="1600" b="1" dirty="0">
                <a:solidFill>
                  <a:srgbClr val="002060"/>
                </a:solidFill>
                <a:highlight>
                  <a:srgbClr val="FFFF00"/>
                </a:highlight>
                <a:latin typeface="Arial" panose="020B0604020202020204" pitchFamily="34" charset="0"/>
                <a:cs typeface="Arial" panose="020B0604020202020204" pitchFamily="34" charset="0"/>
              </a:rPr>
              <a:t>ΚΟΙΝΟΣ ΚΟΡΜΟΣ (υποχρεωτικά) και ΕΠΙΛΕΓΟΜΕΝΑ (Ομάδες Μαθημάτων Προσανατολισμού)</a:t>
            </a:r>
          </a:p>
        </p:txBody>
      </p:sp>
      <p:sp>
        <p:nvSpPr>
          <p:cNvPr id="5" name="Footer Placeholder 4"/>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8697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2428874" y="289932"/>
            <a:ext cx="7774137" cy="1697462"/>
          </a:xfrm>
          <a:solidFill>
            <a:schemeClr val="accent1"/>
          </a:solidFill>
        </p:spPr>
        <p:txBody>
          <a:bodyPr>
            <a:normAutofit fontScale="90000"/>
          </a:bodyPr>
          <a:lstStyle/>
          <a:p>
            <a:pPr algn="ctr"/>
            <a:r>
              <a:rPr lang="el-GR" altLang="en-US" b="1" dirty="0">
                <a:solidFill>
                  <a:schemeClr val="accent2">
                    <a:lumMod val="75000"/>
                  </a:schemeClr>
                </a:solidFill>
                <a:latin typeface="Arial" panose="020B0604020202020204" pitchFamily="34" charset="0"/>
                <a:cs typeface="Arial" panose="020B0604020202020204" pitchFamily="34" charset="0"/>
              </a:rPr>
              <a:t/>
            </a:r>
            <a:br>
              <a:rPr lang="el-GR" altLang="en-US" b="1" dirty="0">
                <a:solidFill>
                  <a:schemeClr val="accent2">
                    <a:lumMod val="75000"/>
                  </a:schemeClr>
                </a:solidFill>
                <a:latin typeface="Arial" panose="020B0604020202020204" pitchFamily="34" charset="0"/>
                <a:cs typeface="Arial" panose="020B0604020202020204" pitchFamily="34" charset="0"/>
              </a:rPr>
            </a:br>
            <a:r>
              <a:rPr lang="el-GR" altLang="en-US" b="1" dirty="0" err="1">
                <a:solidFill>
                  <a:schemeClr val="bg2"/>
                </a:solidFill>
                <a:latin typeface="Times New Roman" panose="02020603050405020304" pitchFamily="18" charset="0"/>
                <a:cs typeface="Times New Roman" panose="02020603050405020304" pitchFamily="18" charset="0"/>
              </a:rPr>
              <a:t>ΟμΑδες</a:t>
            </a:r>
            <a:r>
              <a:rPr lang="el-GR" altLang="en-US" b="1" dirty="0">
                <a:solidFill>
                  <a:schemeClr val="bg2"/>
                </a:solidFill>
                <a:latin typeface="Times New Roman" panose="02020603050405020304" pitchFamily="18" charset="0"/>
                <a:cs typeface="Times New Roman" panose="02020603050405020304" pitchFamily="18" charset="0"/>
              </a:rPr>
              <a:t> </a:t>
            </a:r>
            <a:r>
              <a:rPr lang="el-GR" altLang="en-US" b="1" dirty="0" err="1">
                <a:solidFill>
                  <a:schemeClr val="bg2"/>
                </a:solidFill>
                <a:latin typeface="Times New Roman" panose="02020603050405020304" pitchFamily="18" charset="0"/>
                <a:cs typeface="Times New Roman" panose="02020603050405020304" pitchFamily="18" charset="0"/>
              </a:rPr>
              <a:t>ΜαθημΑτων</a:t>
            </a:r>
            <a:r>
              <a:rPr lang="el-GR" altLang="en-US" b="1" dirty="0">
                <a:solidFill>
                  <a:schemeClr val="bg2"/>
                </a:solidFill>
                <a:latin typeface="Times New Roman" panose="02020603050405020304" pitchFamily="18" charset="0"/>
                <a:cs typeface="Times New Roman" panose="02020603050405020304" pitchFamily="18" charset="0"/>
              </a:rPr>
              <a:t> </a:t>
            </a:r>
            <a:r>
              <a:rPr lang="el-GR" altLang="en-US" b="1" dirty="0" err="1" smtClean="0">
                <a:solidFill>
                  <a:schemeClr val="bg2"/>
                </a:solidFill>
                <a:latin typeface="Times New Roman" panose="02020603050405020304" pitchFamily="18" charset="0"/>
                <a:cs typeface="Times New Roman" panose="02020603050405020304" pitchFamily="18" charset="0"/>
              </a:rPr>
              <a:t>ΠροσανατολισμοΥ</a:t>
            </a:r>
            <a:r>
              <a:rPr lang="el-GR" altLang="en-US" b="1" dirty="0">
                <a:solidFill>
                  <a:schemeClr val="bg2"/>
                </a:solidFill>
                <a:latin typeface="Times New Roman" panose="02020603050405020304" pitchFamily="18" charset="0"/>
                <a:cs typeface="Times New Roman" panose="02020603050405020304" pitchFamily="18" charset="0"/>
              </a:rPr>
              <a:t/>
            </a:r>
            <a:br>
              <a:rPr lang="el-GR" altLang="en-US" b="1" dirty="0">
                <a:solidFill>
                  <a:schemeClr val="bg2"/>
                </a:solidFill>
                <a:latin typeface="Times New Roman" panose="02020603050405020304" pitchFamily="18" charset="0"/>
                <a:cs typeface="Times New Roman" panose="02020603050405020304" pitchFamily="18" charset="0"/>
              </a:rPr>
            </a:br>
            <a:r>
              <a:rPr lang="el-GR" altLang="en-US" b="1" dirty="0">
                <a:solidFill>
                  <a:schemeClr val="bg2"/>
                </a:solidFill>
                <a:latin typeface="Times New Roman" panose="02020603050405020304" pitchFamily="18" charset="0"/>
                <a:cs typeface="Times New Roman" panose="02020603050405020304" pitchFamily="18" charset="0"/>
              </a:rPr>
              <a:t>(Ο.Μ.Π.)</a:t>
            </a:r>
            <a:endParaRPr lang="el-GR" altLang="en-US" dirty="0">
              <a:solidFill>
                <a:schemeClr val="bg2"/>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2428875" y="1447801"/>
            <a:ext cx="7334250" cy="4751387"/>
          </a:xfrm>
        </p:spPr>
        <p:txBody>
          <a:bodyPr>
            <a:normAutofit fontScale="92500" lnSpcReduction="20000"/>
          </a:bodyPr>
          <a:lstStyle/>
          <a:p>
            <a:pPr marL="0" indent="0">
              <a:buNone/>
              <a:defRPr/>
            </a:pPr>
            <a:endParaRPr lang="el-GR" sz="3000" dirty="0"/>
          </a:p>
          <a:p>
            <a:pPr algn="just">
              <a:defRPr/>
            </a:pPr>
            <a:r>
              <a:rPr lang="el-GR" sz="2800" dirty="0">
                <a:solidFill>
                  <a:schemeClr val="bg2"/>
                </a:solidFill>
                <a:latin typeface="Times New Roman" panose="02020603050405020304" pitchFamily="18" charset="0"/>
                <a:cs typeface="Times New Roman" panose="02020603050405020304" pitchFamily="18" charset="0"/>
              </a:rPr>
              <a:t>Τέσσερις</a:t>
            </a:r>
            <a:r>
              <a:rPr lang="en-US" sz="2800" dirty="0">
                <a:solidFill>
                  <a:schemeClr val="bg2"/>
                </a:solidFill>
                <a:latin typeface="Times New Roman" panose="02020603050405020304" pitchFamily="18" charset="0"/>
                <a:cs typeface="Times New Roman" panose="02020603050405020304" pitchFamily="18" charset="0"/>
              </a:rPr>
              <a:t> (4)</a:t>
            </a:r>
            <a:r>
              <a:rPr lang="el-GR" sz="2800" dirty="0">
                <a:solidFill>
                  <a:schemeClr val="bg2"/>
                </a:solidFill>
                <a:latin typeface="Times New Roman" panose="02020603050405020304" pitchFamily="18" charset="0"/>
                <a:cs typeface="Times New Roman" panose="02020603050405020304" pitchFamily="18" charset="0"/>
              </a:rPr>
              <a:t> Ομάδες Μαθημάτων Προσανατολισμού</a:t>
            </a:r>
            <a:r>
              <a:rPr lang="en-US" sz="2800" dirty="0">
                <a:solidFill>
                  <a:schemeClr val="bg2"/>
                </a:solidFill>
                <a:latin typeface="Times New Roman" panose="02020603050405020304" pitchFamily="18" charset="0"/>
                <a:cs typeface="Times New Roman" panose="02020603050405020304" pitchFamily="18" charset="0"/>
              </a:rPr>
              <a:t> (</a:t>
            </a:r>
            <a:r>
              <a:rPr lang="el-GR" sz="2800" dirty="0">
                <a:solidFill>
                  <a:schemeClr val="bg2"/>
                </a:solidFill>
                <a:latin typeface="Times New Roman" panose="02020603050405020304" pitchFamily="18" charset="0"/>
                <a:cs typeface="Times New Roman" panose="02020603050405020304" pitchFamily="18" charset="0"/>
              </a:rPr>
              <a:t>Ο.Μ.Π.) - δύο μαθήματα με 2 επιπλέον διδακτικές περιόδους </a:t>
            </a:r>
          </a:p>
          <a:p>
            <a:pPr marL="0" indent="0" algn="just">
              <a:buNone/>
              <a:defRPr/>
            </a:pPr>
            <a:r>
              <a:rPr lang="el-GR" sz="2800" dirty="0">
                <a:solidFill>
                  <a:schemeClr val="bg2"/>
                </a:solidFill>
                <a:latin typeface="Times New Roman" panose="02020603050405020304" pitchFamily="18" charset="0"/>
                <a:cs typeface="Times New Roman" panose="02020603050405020304" pitchFamily="18" charset="0"/>
              </a:rPr>
              <a:t>   (2</a:t>
            </a:r>
            <a:r>
              <a:rPr lang="en-US" sz="2800" dirty="0">
                <a:solidFill>
                  <a:schemeClr val="bg2"/>
                </a:solidFill>
                <a:latin typeface="Times New Roman" panose="02020603050405020304" pitchFamily="18" charset="0"/>
                <a:cs typeface="Times New Roman" panose="02020603050405020304" pitchFamily="18" charset="0"/>
              </a:rPr>
              <a:t>x2=4</a:t>
            </a:r>
            <a:r>
              <a:rPr lang="el-GR" sz="2800" dirty="0">
                <a:solidFill>
                  <a:schemeClr val="bg2"/>
                </a:solidFill>
                <a:latin typeface="Times New Roman" panose="02020603050405020304" pitchFamily="18" charset="0"/>
                <a:cs typeface="Times New Roman" panose="02020603050405020304" pitchFamily="18" charset="0"/>
              </a:rPr>
              <a:t> διδακτικές περίοδοι)</a:t>
            </a:r>
          </a:p>
          <a:p>
            <a:pPr algn="just">
              <a:defRPr/>
            </a:pPr>
            <a:endParaRPr lang="el-GR" sz="2800" dirty="0">
              <a:solidFill>
                <a:schemeClr val="bg2"/>
              </a:solidFill>
              <a:latin typeface="Times New Roman" panose="02020603050405020304" pitchFamily="18" charset="0"/>
              <a:cs typeface="Times New Roman" panose="02020603050405020304" pitchFamily="18" charset="0"/>
            </a:endParaRPr>
          </a:p>
          <a:p>
            <a:pPr algn="just">
              <a:defRPr/>
            </a:pPr>
            <a:r>
              <a:rPr lang="el-GR" sz="2800" dirty="0">
                <a:solidFill>
                  <a:schemeClr val="bg2"/>
                </a:solidFill>
                <a:latin typeface="Times New Roman" panose="02020603050405020304" pitchFamily="18" charset="0"/>
                <a:cs typeface="Times New Roman" panose="02020603050405020304" pitchFamily="18" charset="0"/>
              </a:rPr>
              <a:t>Η Ομάδα Μαθημάτων Προσανατολισμού περιλαμβάνει ένα προεπιλεγμένο συνδυασμό μαθημάτων τα οποία οδηγούν σε συναφείς κατευθύνσεις στη Β΄ και Γ΄ Λυκείου </a:t>
            </a:r>
          </a:p>
          <a:p>
            <a:pPr marL="624078" indent="-514350">
              <a:buNone/>
              <a:defRPr/>
            </a:pPr>
            <a:endParaRPr lang="el-GR" dirty="0"/>
          </a:p>
          <a:p>
            <a:pPr>
              <a:buFontTx/>
              <a:buNone/>
              <a:defRPr/>
            </a:pPr>
            <a:endParaRPr lang="el-GR" dirty="0"/>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2777451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err="1"/>
              <a:t>Επιλογη</a:t>
            </a:r>
            <a:r>
              <a:rPr lang="el-GR" dirty="0"/>
              <a:t> </a:t>
            </a:r>
            <a:r>
              <a:rPr lang="el-GR" dirty="0" err="1"/>
              <a:t>μιασ</a:t>
            </a:r>
            <a:r>
              <a:rPr lang="en-GB" dirty="0"/>
              <a:t> </a:t>
            </a:r>
            <a:r>
              <a:rPr lang="el-GR" dirty="0" err="1"/>
              <a:t>ομαδασ</a:t>
            </a:r>
            <a:r>
              <a:rPr lang="el-GR" dirty="0"/>
              <a:t> </a:t>
            </a:r>
            <a:r>
              <a:rPr lang="el-GR" dirty="0" err="1"/>
              <a:t>μαθηματων</a:t>
            </a:r>
            <a:r>
              <a:rPr lang="el-GR" dirty="0"/>
              <a:t> </a:t>
            </a:r>
            <a:r>
              <a:rPr lang="el-GR" dirty="0" err="1"/>
              <a:t>προσανατολισμου</a:t>
            </a:r>
            <a:r>
              <a:rPr lang="el-GR" dirty="0"/>
              <a:t> (ΟΜΠ)</a:t>
            </a:r>
            <a:endParaRPr lang="en-US" dirty="0"/>
          </a:p>
        </p:txBody>
      </p:sp>
      <p:pic>
        <p:nvPicPr>
          <p:cNvPr id="5" name="Content Placeholder 4"/>
          <p:cNvPicPr>
            <a:picLocks noGrp="1" noChangeAspect="1"/>
          </p:cNvPicPr>
          <p:nvPr>
            <p:ph idx="1"/>
          </p:nvPr>
        </p:nvPicPr>
        <p:blipFill>
          <a:blip r:embed="rId2"/>
          <a:stretch>
            <a:fillRect/>
          </a:stretch>
        </p:blipFill>
        <p:spPr>
          <a:xfrm>
            <a:off x="2829261" y="1982519"/>
            <a:ext cx="6250076" cy="3900756"/>
          </a:xfrm>
          <a:prstGeom prst="rect">
            <a:avLst/>
          </a:prstGeom>
        </p:spPr>
      </p:pic>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686177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endParaRPr lang="el-GR"/>
          </a:p>
        </p:txBody>
      </p:sp>
      <p:sp>
        <p:nvSpPr>
          <p:cNvPr id="3" name="Title 2"/>
          <p:cNvSpPr>
            <a:spLocks noGrp="1"/>
          </p:cNvSpPr>
          <p:nvPr>
            <p:ph type="title"/>
          </p:nvPr>
        </p:nvSpPr>
        <p:spPr>
          <a:xfrm>
            <a:off x="1979610" y="0"/>
            <a:ext cx="8229600" cy="546704"/>
          </a:xfrm>
        </p:spPr>
        <p:txBody>
          <a:bodyPr>
            <a:noAutofit/>
          </a:bodyPr>
          <a:lstStyle/>
          <a:p>
            <a:pPr algn="ctr">
              <a:defRPr/>
            </a:pPr>
            <a:r>
              <a:rPr lang="el-GR" sz="2800" b="1" dirty="0" err="1">
                <a:solidFill>
                  <a:srgbClr val="002060"/>
                </a:solidFill>
                <a:highlight>
                  <a:srgbClr val="FFFF00"/>
                </a:highlight>
                <a:latin typeface="Arial" panose="020B0604020202020204" pitchFamily="34" charset="0"/>
                <a:cs typeface="Arial" panose="020B0604020202020204" pitchFamily="34" charset="0"/>
              </a:rPr>
              <a:t>ΕξεταζΟμενα</a:t>
            </a:r>
            <a:r>
              <a:rPr lang="el-GR" sz="2800" b="1" dirty="0">
                <a:solidFill>
                  <a:srgbClr val="002060"/>
                </a:solidFill>
                <a:highlight>
                  <a:srgbClr val="FFFF00"/>
                </a:highlight>
                <a:latin typeface="Arial" panose="020B0604020202020204" pitchFamily="34" charset="0"/>
                <a:cs typeface="Arial" panose="020B0604020202020204" pitchFamily="34" charset="0"/>
              </a:rPr>
              <a:t> </a:t>
            </a:r>
            <a:r>
              <a:rPr lang="el-GR" sz="2800" b="1" dirty="0" err="1">
                <a:solidFill>
                  <a:srgbClr val="002060"/>
                </a:solidFill>
                <a:highlight>
                  <a:srgbClr val="FFFF00"/>
                </a:highlight>
                <a:latin typeface="Arial" panose="020B0604020202020204" pitchFamily="34" charset="0"/>
                <a:cs typeface="Arial" panose="020B0604020202020204" pitchFamily="34" charset="0"/>
              </a:rPr>
              <a:t>ΜαθΗματα</a:t>
            </a:r>
            <a:r>
              <a:rPr lang="el-GR" sz="2800" b="1" dirty="0">
                <a:solidFill>
                  <a:srgbClr val="002060"/>
                </a:solidFill>
                <a:highlight>
                  <a:srgbClr val="FFFF00"/>
                </a:highlight>
                <a:latin typeface="Arial" panose="020B0604020202020204" pitchFamily="34" charset="0"/>
                <a:cs typeface="Arial" panose="020B0604020202020204" pitchFamily="34" charset="0"/>
              </a:rPr>
              <a:t> Α’ </a:t>
            </a:r>
            <a:r>
              <a:rPr lang="el-GR" sz="2800" b="1" dirty="0" err="1">
                <a:solidFill>
                  <a:srgbClr val="002060"/>
                </a:solidFill>
                <a:highlight>
                  <a:srgbClr val="FFFF00"/>
                </a:highlight>
                <a:latin typeface="Arial" panose="020B0604020202020204" pitchFamily="34" charset="0"/>
                <a:cs typeface="Arial" panose="020B0604020202020204" pitchFamily="34" charset="0"/>
              </a:rPr>
              <a:t>ΛυκεΙου</a:t>
            </a:r>
            <a:r>
              <a:rPr lang="el-GR" sz="28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 name="Content Placeholder 3"/>
          <p:cNvGraphicFramePr>
            <a:graphicFrameLocks/>
          </p:cNvGraphicFramePr>
          <p:nvPr>
            <p:extLst>
              <p:ext uri="{D42A27DB-BD31-4B8C-83A1-F6EECF244321}">
                <p14:modId xmlns:p14="http://schemas.microsoft.com/office/powerpoint/2010/main" val="3028573016"/>
              </p:ext>
            </p:extLst>
          </p:nvPr>
        </p:nvGraphicFramePr>
        <p:xfrm>
          <a:off x="351401" y="546704"/>
          <a:ext cx="11486017" cy="6134137"/>
        </p:xfrm>
        <a:graphic>
          <a:graphicData uri="http://schemas.openxmlformats.org/drawingml/2006/table">
            <a:tbl>
              <a:tblPr firstRow="1" bandRow="1">
                <a:tableStyleId>{5C22544A-7EE6-4342-B048-85BDC9FD1C3A}</a:tableStyleId>
              </a:tblPr>
              <a:tblGrid>
                <a:gridCol w="5105970">
                  <a:extLst>
                    <a:ext uri="{9D8B030D-6E8A-4147-A177-3AD203B41FA5}">
                      <a16:colId xmlns:a16="http://schemas.microsoft.com/office/drawing/2014/main" xmlns="" val="20000"/>
                    </a:ext>
                  </a:extLst>
                </a:gridCol>
                <a:gridCol w="6380047">
                  <a:extLst>
                    <a:ext uri="{9D8B030D-6E8A-4147-A177-3AD203B41FA5}">
                      <a16:colId xmlns:a16="http://schemas.microsoft.com/office/drawing/2014/main" xmlns="" val="20001"/>
                    </a:ext>
                  </a:extLst>
                </a:gridCol>
              </a:tblGrid>
              <a:tr h="706359">
                <a:tc>
                  <a:txBody>
                    <a:bodyPr/>
                    <a:lstStyle/>
                    <a:p>
                      <a:pPr algn="ctr"/>
                      <a:r>
                        <a:rPr lang="el-GR" sz="2000" dirty="0">
                          <a:solidFill>
                            <a:srgbClr val="002060"/>
                          </a:solidFill>
                          <a:latin typeface="Arial" panose="020B0604020202020204" pitchFamily="34" charset="0"/>
                          <a:cs typeface="Arial" panose="020B0604020202020204" pitchFamily="34" charset="0"/>
                        </a:rPr>
                        <a:t>Ομάδες </a:t>
                      </a:r>
                      <a:r>
                        <a:rPr lang="el-GR" sz="2000" baseline="0" dirty="0">
                          <a:solidFill>
                            <a:srgbClr val="002060"/>
                          </a:solidFill>
                          <a:latin typeface="Arial" panose="020B0604020202020204" pitchFamily="34" charset="0"/>
                          <a:cs typeface="Arial" panose="020B0604020202020204" pitchFamily="34" charset="0"/>
                        </a:rPr>
                        <a:t>Μαθημάτων Προσανατολισμού (ΟΜΠ)</a:t>
                      </a:r>
                      <a:endParaRPr lang="el-GR" sz="2000"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l-GR" sz="800" dirty="0">
                        <a:latin typeface="Arial" panose="020B0604020202020204" pitchFamily="34" charset="0"/>
                        <a:cs typeface="Arial" panose="020B0604020202020204" pitchFamily="34" charset="0"/>
                      </a:endParaRPr>
                    </a:p>
                    <a:p>
                      <a:pPr algn="ctr"/>
                      <a:r>
                        <a:rPr lang="el-GR" sz="2400" dirty="0">
                          <a:solidFill>
                            <a:srgbClr val="002060"/>
                          </a:solidFill>
                          <a:latin typeface="Arial" panose="020B0604020202020204" pitchFamily="34" charset="0"/>
                          <a:cs typeface="Arial" panose="020B0604020202020204" pitchFamily="34" charset="0"/>
                        </a:rPr>
                        <a:t>Εξεταζόμενα Μαθήματα </a:t>
                      </a:r>
                      <a:r>
                        <a:rPr lang="en-US" sz="2400" dirty="0">
                          <a:solidFill>
                            <a:srgbClr val="002060"/>
                          </a:solidFill>
                          <a:latin typeface="Arial" panose="020B0604020202020204" pitchFamily="34" charset="0"/>
                          <a:cs typeface="Arial" panose="020B0604020202020204" pitchFamily="34" charset="0"/>
                        </a:rPr>
                        <a:t>(4)</a:t>
                      </a:r>
                      <a:endParaRPr lang="el-GR" sz="2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346604">
                <a:tc>
                  <a:txBody>
                    <a:bodyPr/>
                    <a:lstStyle/>
                    <a:p>
                      <a:pPr algn="ctr"/>
                      <a:endParaRPr kumimoji="0" lang="el-GR" sz="1800" b="1" kern="1200" baseline="0" dirty="0">
                        <a:solidFill>
                          <a:schemeClr val="dk1"/>
                        </a:solidFill>
                        <a:latin typeface="Arial" panose="020B0604020202020204" pitchFamily="34" charset="0"/>
                        <a:ea typeface="+mn-ea"/>
                        <a:cs typeface="Arial" panose="020B0604020202020204" pitchFamily="34" charset="0"/>
                      </a:endParaRPr>
                    </a:p>
                    <a:p>
                      <a:pPr algn="ctr"/>
                      <a:endParaRPr kumimoji="0" lang="el-GR" sz="2800" b="1" kern="1200" baseline="0" dirty="0">
                        <a:solidFill>
                          <a:schemeClr val="dk1"/>
                        </a:solidFill>
                        <a:latin typeface="Arial" panose="020B0604020202020204" pitchFamily="34" charset="0"/>
                        <a:ea typeface="+mn-ea"/>
                        <a:cs typeface="Arial" panose="020B0604020202020204" pitchFamily="34" charset="0"/>
                      </a:endParaRPr>
                    </a:p>
                    <a:p>
                      <a:pPr algn="ctr"/>
                      <a:r>
                        <a:rPr kumimoji="0" lang="el-GR" sz="2800" b="1" kern="1200" baseline="0" dirty="0">
                          <a:solidFill>
                            <a:schemeClr val="dk1"/>
                          </a:solidFill>
                          <a:latin typeface="Arial" panose="020B0604020202020204" pitchFamily="34" charset="0"/>
                          <a:ea typeface="+mn-ea"/>
                          <a:cs typeface="Arial" panose="020B0604020202020204" pitchFamily="34" charset="0"/>
                        </a:rPr>
                        <a:t>1</a:t>
                      </a:r>
                      <a:r>
                        <a:rPr kumimoji="0" lang="el-GR" sz="2800" b="1" kern="1200" baseline="30000" dirty="0">
                          <a:solidFill>
                            <a:schemeClr val="dk1"/>
                          </a:solidFill>
                          <a:latin typeface="Arial" panose="020B0604020202020204" pitchFamily="34" charset="0"/>
                          <a:ea typeface="+mn-ea"/>
                          <a:cs typeface="Arial" panose="020B0604020202020204" pitchFamily="34" charset="0"/>
                        </a:rPr>
                        <a:t>η</a:t>
                      </a:r>
                      <a:r>
                        <a:rPr kumimoji="0" lang="el-GR" sz="2800" b="1" kern="1200" baseline="0" dirty="0">
                          <a:solidFill>
                            <a:schemeClr val="dk1"/>
                          </a:solidFill>
                          <a:latin typeface="Arial" panose="020B0604020202020204" pitchFamily="34" charset="0"/>
                          <a:ea typeface="+mn-ea"/>
                          <a:cs typeface="Arial" panose="020B0604020202020204" pitchFamily="34" charset="0"/>
                        </a:rPr>
                        <a:t>  ΟΜΠ</a:t>
                      </a:r>
                    </a:p>
                    <a:p>
                      <a:pPr algn="ctr"/>
                      <a:endParaRPr lang="el-GR"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Αρχαία Ελληνικά/ Αρχαιογνωσία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κοινού κορμού</a:t>
                      </a:r>
                      <a:endParaRPr lang="el-GR"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xmlns="" val="10001"/>
                  </a:ext>
                </a:extLst>
              </a:tr>
              <a:tr h="1311809">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2</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chemeClr val="accent2">
                        <a:lumMod val="20000"/>
                        <a:lumOff val="80000"/>
                      </a:schemeClr>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Φυσική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Χημεία - Βιολογία κοινού κορμού</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2"/>
                  </a:ext>
                </a:extLst>
              </a:tr>
              <a:tr h="1310562">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3</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rgbClr val="99FF66"/>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προσανατολισμού</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κοινού κορμού</a:t>
                      </a:r>
                      <a:endParaRPr lang="el-GR" sz="2000" dirty="0">
                        <a:latin typeface="Arial" panose="020B0604020202020204" pitchFamily="34" charset="0"/>
                        <a:cs typeface="Arial" panose="020B0604020202020204" pitchFamily="34" charset="0"/>
                      </a:endParaRPr>
                    </a:p>
                  </a:txBody>
                  <a:tcPr>
                    <a:solidFill>
                      <a:srgbClr val="99FF66"/>
                    </a:solidFill>
                  </a:tcPr>
                </a:tc>
                <a:extLst>
                  <a:ext uri="{0D108BD9-81ED-4DB2-BD59-A6C34878D82A}">
                    <a16:rowId xmlns:a16="http://schemas.microsoft.com/office/drawing/2014/main" xmlns="" val="10003"/>
                  </a:ext>
                </a:extLst>
              </a:tr>
              <a:tr h="1311809">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4</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rgbClr val="F2F99D"/>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Αγγλικά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κοινού κορμού</a:t>
                      </a:r>
                      <a:endParaRPr lang="el-GR" sz="2000" dirty="0">
                        <a:latin typeface="Arial" panose="020B0604020202020204" pitchFamily="34" charset="0"/>
                        <a:cs typeface="Arial" panose="020B0604020202020204" pitchFamily="34" charset="0"/>
                      </a:endParaRPr>
                    </a:p>
                  </a:txBody>
                  <a:tcPr>
                    <a:solidFill>
                      <a:srgbClr val="F2F99D"/>
                    </a:solidFill>
                  </a:tcPr>
                </a:tc>
                <a:extLst>
                  <a:ext uri="{0D108BD9-81ED-4DB2-BD59-A6C34878D82A}">
                    <a16:rowId xmlns:a16="http://schemas.microsoft.com/office/drawing/2014/main" xmlns="" val="10004"/>
                  </a:ext>
                </a:extLst>
              </a:tr>
            </a:tbl>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2" y="802889"/>
            <a:ext cx="8026399" cy="5238474"/>
          </a:xfrm>
        </p:spPr>
        <p:txBody>
          <a:bodyPr/>
          <a:lstStyle/>
          <a:p>
            <a:pPr marL="0" indent="0" algn="just">
              <a:buNone/>
            </a:pPr>
            <a:endParaRPr lang="el-GR" dirty="0"/>
          </a:p>
          <a:p>
            <a:pPr marL="0" indent="0" algn="just">
              <a:buNone/>
            </a:pPr>
            <a:r>
              <a:rPr lang="el-GR" b="1" dirty="0">
                <a:solidFill>
                  <a:srgbClr val="7030A0"/>
                </a:solidFill>
                <a:latin typeface="Times New Roman" panose="02020603050405020304" pitchFamily="18" charset="0"/>
                <a:cs typeface="Times New Roman" panose="02020603050405020304" pitchFamily="18" charset="0"/>
              </a:rPr>
              <a:t>***</a:t>
            </a:r>
            <a:r>
              <a:rPr lang="en-US" dirty="0"/>
              <a:t> </a:t>
            </a:r>
            <a:r>
              <a:rPr lang="el-GR" sz="2800" b="1" dirty="0">
                <a:solidFill>
                  <a:srgbClr val="7030A0"/>
                </a:solidFill>
                <a:latin typeface="Times New Roman" panose="02020603050405020304" pitchFamily="18" charset="0"/>
                <a:cs typeface="Times New Roman" panose="02020603050405020304" pitchFamily="18" charset="0"/>
              </a:rPr>
              <a:t>Οι μαθητές που έχουν απόφαση από την Επαρχιακή Επιτροπή Ειδικής Αγωγής και Εκπαίδευσης (ΕΕΕΑΕ), θα έχουν την δυνατότητα μόνο για την Α’ Λυκείου, αν το επιθυμούν, με γραπτό αίτημα των γονέων/κηδεμόνων, να δηλώσουν ως εξεταζόμενο μάθημα την Ιστορία Κοινού κορμού αντί του μαθήματος των Αγγλικών.   </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287616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50387" y="981307"/>
            <a:ext cx="9608075" cy="4329371"/>
          </a:xfrm>
          <a:prstGeom prst="rect">
            <a:avLst/>
          </a:prstGeom>
        </p:spPr>
      </p:pic>
      <p:sp>
        <p:nvSpPr>
          <p:cNvPr id="5" name="Footer Placeholder 4"/>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265324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0524581"/>
              </p:ext>
            </p:extLst>
          </p:nvPr>
        </p:nvGraphicFramePr>
        <p:xfrm>
          <a:off x="186267" y="169332"/>
          <a:ext cx="11802533" cy="6559169"/>
        </p:xfrm>
        <a:graphic>
          <a:graphicData uri="http://schemas.openxmlformats.org/drawingml/2006/table">
            <a:tbl>
              <a:tblPr firstRow="1" bandRow="1">
                <a:tableStyleId>{5C22544A-7EE6-4342-B048-85BDC9FD1C3A}</a:tableStyleId>
              </a:tblPr>
              <a:tblGrid>
                <a:gridCol w="11802533">
                  <a:extLst>
                    <a:ext uri="{9D8B030D-6E8A-4147-A177-3AD203B41FA5}">
                      <a16:colId xmlns:a16="http://schemas.microsoft.com/office/drawing/2014/main" xmlns="" val="20000"/>
                    </a:ext>
                  </a:extLst>
                </a:gridCol>
              </a:tblGrid>
              <a:tr h="991016">
                <a:tc>
                  <a:txBody>
                    <a:bodyPr/>
                    <a:lstStyle/>
                    <a:p>
                      <a:pPr algn="ctr"/>
                      <a:endParaRPr lang="el-GR" sz="1050" dirty="0">
                        <a:latin typeface="Arial" panose="020B0604020202020204" pitchFamily="34" charset="0"/>
                        <a:cs typeface="Arial" panose="020B0604020202020204" pitchFamily="34" charset="0"/>
                      </a:endParaRPr>
                    </a:p>
                    <a:p>
                      <a:pPr algn="ctr"/>
                      <a:r>
                        <a:rPr lang="el-GR" sz="3600" dirty="0">
                          <a:solidFill>
                            <a:srgbClr val="002060"/>
                          </a:solidFill>
                          <a:latin typeface="Arial" panose="020B0604020202020204" pitchFamily="34" charset="0"/>
                          <a:cs typeface="Arial" panose="020B0604020202020204" pitchFamily="34" charset="0"/>
                        </a:rPr>
                        <a:t>ΚΑΤΕΥΘΥΝΣΕΙΣ ΣΤΗ Β’ ΚΑΙ Γ’ ΛΥΚΕΙΟΥ</a:t>
                      </a:r>
                    </a:p>
                  </a:txBody>
                  <a:tcPr/>
                </a:tc>
                <a:extLst>
                  <a:ext uri="{0D108BD9-81ED-4DB2-BD59-A6C34878D82A}">
                    <a16:rowId xmlns:a16="http://schemas.microsoft.com/office/drawing/2014/main" xmlns="" val="10000"/>
                  </a:ext>
                </a:extLst>
              </a:tr>
              <a:tr h="922204">
                <a:tc>
                  <a:txBody>
                    <a:bodyPr/>
                    <a:lstStyle/>
                    <a:p>
                      <a:pPr marL="0" indent="0">
                        <a:buNone/>
                      </a:pPr>
                      <a:r>
                        <a:rPr kumimoji="0" lang="el-GR" sz="1000" b="1" kern="1200" baseline="0" dirty="0">
                          <a:solidFill>
                            <a:schemeClr val="dk1"/>
                          </a:solidFill>
                          <a:latin typeface="Arial" panose="020B0604020202020204" pitchFamily="34" charset="0"/>
                          <a:ea typeface="+mn-ea"/>
                          <a:cs typeface="Arial" panose="020B0604020202020204" pitchFamily="34" charset="0"/>
                        </a:rPr>
                        <a:t>   </a:t>
                      </a:r>
                    </a:p>
                    <a:p>
                      <a:pPr marL="0" indent="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Κ1      Κλασικών και Ανθρωπιστικών Σπουδών </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txBody>
                  <a:tcPr>
                    <a:solidFill>
                      <a:srgbClr val="FFFF61"/>
                    </a:solidFill>
                  </a:tcPr>
                </a:tc>
                <a:extLst>
                  <a:ext uri="{0D108BD9-81ED-4DB2-BD59-A6C34878D82A}">
                    <a16:rowId xmlns:a16="http://schemas.microsoft.com/office/drawing/2014/main" xmlns="" val="10001"/>
                  </a:ext>
                </a:extLst>
              </a:tr>
              <a:tr h="922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Κ2      Ξένων Γλωσσών και Ευρωπαϊκών Σπουδών</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extLst>
                  <a:ext uri="{0D108BD9-81ED-4DB2-BD59-A6C34878D82A}">
                    <a16:rowId xmlns:a16="http://schemas.microsoft.com/office/drawing/2014/main" xmlns="" val="10002"/>
                  </a:ext>
                </a:extLst>
              </a:tr>
              <a:tr h="1332072">
                <a:tc>
                  <a:txBody>
                    <a:bodyPr/>
                    <a:lstStyle/>
                    <a:p>
                      <a:pPr marL="342900" indent="-342900">
                        <a:buNone/>
                      </a:pPr>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marL="342900" indent="-34290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Κ3</a:t>
                      </a: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Θετικών Επιστημών – Βιοεπιστημών –</a:t>
                      </a:r>
                    </a:p>
                    <a:p>
                      <a:pPr marL="342900" indent="-34290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Πληροφορικής - Τεχνολογίας</a:t>
                      </a:r>
                      <a:endParaRPr lang="el-GR" sz="28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3"/>
                  </a:ext>
                </a:extLst>
              </a:tr>
              <a:tr h="768068">
                <a:tc>
                  <a:txBody>
                    <a:bodyPr/>
                    <a:lstStyle/>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algn="l"/>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lang="el-GR" sz="2800" b="1" baseline="0" dirty="0">
                          <a:latin typeface="Arial" panose="020B0604020202020204" pitchFamily="34" charset="0"/>
                          <a:cs typeface="Arial" panose="020B0604020202020204" pitchFamily="34" charset="0"/>
                        </a:rPr>
                        <a:t>Κ4      </a:t>
                      </a:r>
                      <a:r>
                        <a:rPr kumimoji="0" lang="el-GR" sz="2800" b="1" kern="1200" baseline="0" dirty="0">
                          <a:solidFill>
                            <a:schemeClr val="dk1"/>
                          </a:solidFill>
                          <a:latin typeface="Arial" panose="020B0604020202020204" pitchFamily="34" charset="0"/>
                          <a:ea typeface="+mn-ea"/>
                          <a:cs typeface="Arial" panose="020B0604020202020204" pitchFamily="34" charset="0"/>
                        </a:rPr>
                        <a:t>Οικονομικών Επιστημών </a:t>
                      </a:r>
                      <a:endParaRPr lang="el-GR" sz="28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xmlns="" val="10004"/>
                  </a:ext>
                </a:extLst>
              </a:tr>
              <a:tr h="802185">
                <a:tc>
                  <a:txBody>
                    <a:bodyPr/>
                    <a:lstStyle/>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algn="l">
                        <a:tabLst>
                          <a:tab pos="1435100" algn="l"/>
                        </a:tabLst>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Κ5      Εμπορίου και Υπηρεσιών</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xmlns="" val="10005"/>
                  </a:ext>
                </a:extLst>
              </a:tr>
              <a:tr h="800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000" b="1" u="none"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2400" b="1" u="none" kern="1200" baseline="0" dirty="0">
                          <a:solidFill>
                            <a:schemeClr val="tx1"/>
                          </a:solidFill>
                          <a:latin typeface="Arial" panose="020B0604020202020204" pitchFamily="34" charset="0"/>
                          <a:ea typeface="+mn-ea"/>
                          <a:cs typeface="Arial" panose="020B0604020202020204" pitchFamily="34" charset="0"/>
                        </a:rPr>
                        <a:t>    </a:t>
                      </a:r>
                      <a:r>
                        <a:rPr kumimoji="0" lang="el-GR" sz="2800" b="1" u="none" kern="1200" baseline="0" dirty="0">
                          <a:solidFill>
                            <a:schemeClr val="bg1"/>
                          </a:solidFill>
                          <a:latin typeface="Arial" panose="020B0604020202020204" pitchFamily="34" charset="0"/>
                          <a:ea typeface="+mn-ea"/>
                          <a:cs typeface="Arial" panose="020B0604020202020204" pitchFamily="34" charset="0"/>
                        </a:rPr>
                        <a:t>Κ6      Καλών Τεχνών</a:t>
                      </a:r>
                      <a:endParaRPr lang="el-GR" sz="2800" b="1" u="none" dirty="0">
                        <a:solidFill>
                          <a:schemeClr val="bg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4025612"/>
              </p:ext>
            </p:extLst>
          </p:nvPr>
        </p:nvGraphicFramePr>
        <p:xfrm>
          <a:off x="135467" y="673776"/>
          <a:ext cx="11819466" cy="6005485"/>
        </p:xfrm>
        <a:graphic>
          <a:graphicData uri="http://schemas.openxmlformats.org/drawingml/2006/table">
            <a:tbl>
              <a:tblPr firstRow="1" bandRow="1">
                <a:tableStyleId>{5C22544A-7EE6-4342-B048-85BDC9FD1C3A}</a:tableStyleId>
              </a:tblPr>
              <a:tblGrid>
                <a:gridCol w="5717551">
                  <a:extLst>
                    <a:ext uri="{9D8B030D-6E8A-4147-A177-3AD203B41FA5}">
                      <a16:colId xmlns:a16="http://schemas.microsoft.com/office/drawing/2014/main" xmlns="" val="20000"/>
                    </a:ext>
                  </a:extLst>
                </a:gridCol>
                <a:gridCol w="6101915">
                  <a:extLst>
                    <a:ext uri="{9D8B030D-6E8A-4147-A177-3AD203B41FA5}">
                      <a16:colId xmlns:a16="http://schemas.microsoft.com/office/drawing/2014/main" xmlns="" val="20002"/>
                    </a:ext>
                  </a:extLst>
                </a:gridCol>
              </a:tblGrid>
              <a:tr h="701965">
                <a:tc>
                  <a:txBody>
                    <a:bodyPr/>
                    <a:lstStyle/>
                    <a:p>
                      <a:pPr algn="ctr"/>
                      <a:endParaRPr lang="el-GR" sz="800" dirty="0">
                        <a:latin typeface="Arial" panose="020B0604020202020204" pitchFamily="34" charset="0"/>
                        <a:cs typeface="Arial" panose="020B0604020202020204" pitchFamily="34" charset="0"/>
                      </a:endParaRPr>
                    </a:p>
                    <a:p>
                      <a:pPr algn="ctr"/>
                      <a:r>
                        <a:rPr lang="el-GR" sz="2400" dirty="0">
                          <a:solidFill>
                            <a:srgbClr val="002060"/>
                          </a:solidFill>
                          <a:latin typeface="Arial" panose="020B0604020202020204" pitchFamily="34" charset="0"/>
                          <a:cs typeface="Arial" panose="020B0604020202020204" pitchFamily="34" charset="0"/>
                        </a:rPr>
                        <a:t>Ο.</a:t>
                      </a:r>
                      <a:r>
                        <a:rPr lang="el-GR" sz="2400" baseline="0" dirty="0">
                          <a:solidFill>
                            <a:srgbClr val="002060"/>
                          </a:solidFill>
                          <a:latin typeface="Arial" panose="020B0604020202020204" pitchFamily="34" charset="0"/>
                          <a:cs typeface="Arial" panose="020B0604020202020204" pitchFamily="34" charset="0"/>
                        </a:rPr>
                        <a:t>Μ.Π.     Α’ Λυκείου </a:t>
                      </a:r>
                      <a:endParaRPr lang="el-GR" sz="2400"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l-GR" sz="800" b="1" dirty="0">
                        <a:latin typeface="Arial" panose="020B0604020202020204" pitchFamily="34" charset="0"/>
                        <a:cs typeface="Arial" panose="020B0604020202020204" pitchFamily="34" charset="0"/>
                      </a:endParaRPr>
                    </a:p>
                    <a:p>
                      <a:pPr algn="ctr"/>
                      <a:r>
                        <a:rPr lang="el-GR" sz="2400" b="1" dirty="0">
                          <a:solidFill>
                            <a:srgbClr val="002060"/>
                          </a:solidFill>
                          <a:latin typeface="Arial" panose="020B0604020202020204" pitchFamily="34" charset="0"/>
                          <a:cs typeface="Arial" panose="020B0604020202020204" pitchFamily="34" charset="0"/>
                        </a:rPr>
                        <a:t>Κατευθύνσεις</a:t>
                      </a:r>
                      <a:r>
                        <a:rPr lang="el-GR" sz="2400" b="1" baseline="0" dirty="0">
                          <a:solidFill>
                            <a:srgbClr val="002060"/>
                          </a:solidFill>
                          <a:latin typeface="Arial" panose="020B0604020202020204" pitchFamily="34" charset="0"/>
                          <a:cs typeface="Arial" panose="020B0604020202020204" pitchFamily="34" charset="0"/>
                        </a:rPr>
                        <a:t> Β΄ και Γ΄ Λυκείου</a:t>
                      </a:r>
                      <a:r>
                        <a:rPr lang="el-GR" sz="2400" b="1" baseline="0" dirty="0">
                          <a:latin typeface="Arial" panose="020B0604020202020204" pitchFamily="34" charset="0"/>
                          <a:cs typeface="Arial" panose="020B0604020202020204" pitchFamily="34" charset="0"/>
                        </a:rPr>
                        <a:t> </a:t>
                      </a:r>
                      <a:endParaRPr lang="el-GR"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699798">
                <a:tc>
                  <a:txBody>
                    <a:bodyPr/>
                    <a:lstStyle/>
                    <a:p>
                      <a:pPr marL="342900" indent="-342900">
                        <a:buNone/>
                      </a:pPr>
                      <a:r>
                        <a:rPr lang="el-GR" b="1" dirty="0">
                          <a:latin typeface="Arial" panose="020B0604020202020204" pitchFamily="34" charset="0"/>
                          <a:cs typeface="Arial" panose="020B0604020202020204" pitchFamily="34" charset="0"/>
                        </a:rPr>
                        <a:t>1</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pPr marL="342900" indent="-342900">
                        <a:buNone/>
                      </a:pPr>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Αρχαία Ελληνικά /Αρχαιογνωσία</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a:t>
                      </a:r>
                      <a:endParaRPr lang="el-GR" sz="2000" dirty="0">
                        <a:latin typeface="Arial" panose="020B0604020202020204" pitchFamily="34" charset="0"/>
                        <a:cs typeface="Arial" panose="020B0604020202020204" pitchFamily="34" charset="0"/>
                      </a:endParaRPr>
                    </a:p>
                    <a:p>
                      <a:pPr marL="342900" indent="-342900">
                        <a:buNone/>
                      </a:pPr>
                      <a:endParaRPr lang="el-GR"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Κ1     Κλασικών και</a:t>
                      </a:r>
                    </a:p>
                    <a:p>
                      <a:pPr marL="0" indent="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Ανθρωπιστικών Σπουδών</a:t>
                      </a:r>
                    </a:p>
                    <a:p>
                      <a:pPr marL="0" indent="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Κ2     Ξένων Γλωσσών και </a:t>
                      </a:r>
                    </a:p>
                    <a:p>
                      <a:pPr marL="0" indent="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Ευρωπαϊκών Σπουδών </a:t>
                      </a:r>
                    </a:p>
                    <a:p>
                      <a:pPr marL="0" indent="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Κ6     Καλών Τεχνών</a:t>
                      </a:r>
                      <a:endParaRPr kumimoji="0" lang="el-GR" sz="2000" b="0"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xmlns="" val="10001"/>
                  </a:ext>
                </a:extLst>
              </a:tr>
              <a:tr h="1341946">
                <a:tc>
                  <a:txBody>
                    <a:bodyPr/>
                    <a:lstStyle/>
                    <a:p>
                      <a:pPr marL="342900" indent="-342900">
                        <a:buNone/>
                      </a:pPr>
                      <a:r>
                        <a:rPr lang="el-GR" b="1" dirty="0">
                          <a:latin typeface="Arial" panose="020B0604020202020204" pitchFamily="34" charset="0"/>
                          <a:cs typeface="Arial" panose="020B0604020202020204" pitchFamily="34" charset="0"/>
                        </a:rPr>
                        <a:t>2</a:t>
                      </a:r>
                      <a:r>
                        <a:rPr lang="el-GR" b="1" baseline="30000" dirty="0">
                          <a:latin typeface="Arial" panose="020B0604020202020204" pitchFamily="34" charset="0"/>
                          <a:cs typeface="Arial" panose="020B0604020202020204" pitchFamily="34" charset="0"/>
                        </a:rPr>
                        <a:t>η</a:t>
                      </a:r>
                      <a:r>
                        <a:rPr lang="el-GR" b="1" baseline="0" dirty="0">
                          <a:latin typeface="Arial" panose="020B0604020202020204" pitchFamily="34" charset="0"/>
                          <a:cs typeface="Arial" panose="020B0604020202020204" pitchFamily="34" charset="0"/>
                        </a:rPr>
                        <a:t> ΟΜΠ</a:t>
                      </a:r>
                    </a:p>
                    <a:p>
                      <a:pPr marL="342900" indent="-342900">
                        <a:buNone/>
                      </a:pPr>
                      <a:endParaRPr lang="el-GR" sz="800" baseline="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Φυσική  </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Θετικών Επιστημών – </a:t>
                      </a:r>
                    </a:p>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Κ3</a:t>
                      </a: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Βιοεπιστημών –</a:t>
                      </a:r>
                    </a:p>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Πληροφορικής–Τεχνολογίας</a:t>
                      </a:r>
                    </a:p>
                    <a:p>
                      <a:pPr marL="342900" indent="-34290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342900" indent="-34290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2"/>
                  </a:ext>
                </a:extLst>
              </a:tr>
              <a:tr h="1073557">
                <a:tc>
                  <a:txBody>
                    <a:bodyPr/>
                    <a:lstStyle/>
                    <a:p>
                      <a:r>
                        <a:rPr lang="el-GR" b="1" dirty="0">
                          <a:latin typeface="Arial" panose="020B0604020202020204" pitchFamily="34" charset="0"/>
                          <a:cs typeface="Arial" panose="020B0604020202020204" pitchFamily="34" charset="0"/>
                        </a:rPr>
                        <a:t>3</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a:t>
                      </a:r>
                      <a:endParaRPr lang="el-GR" sz="2000" dirty="0">
                        <a:latin typeface="Arial" panose="020B0604020202020204" pitchFamily="34" charset="0"/>
                        <a:cs typeface="Arial" panose="020B0604020202020204" pitchFamily="34" charset="0"/>
                      </a:endParaRPr>
                    </a:p>
                  </a:txBody>
                  <a:tcPr>
                    <a:solidFill>
                      <a:srgbClr val="92D050"/>
                    </a:solidFill>
                  </a:tcPr>
                </a:tc>
                <a:tc>
                  <a:txBody>
                    <a:bodyPr/>
                    <a:lstStyle/>
                    <a:p>
                      <a:pPr>
                        <a:tabLst>
                          <a:tab pos="914400" algn="l"/>
                        </a:tabLst>
                      </a:pPr>
                      <a:endParaRPr lang="el-GR" baseline="0" dirty="0">
                        <a:latin typeface="Arial" panose="020B0604020202020204" pitchFamily="34" charset="0"/>
                        <a:cs typeface="Arial" panose="020B0604020202020204" pitchFamily="34" charset="0"/>
                      </a:endParaRPr>
                    </a:p>
                    <a:p>
                      <a:pPr>
                        <a:tabLst>
                          <a:tab pos="914400" algn="l"/>
                        </a:tabLst>
                      </a:pPr>
                      <a:r>
                        <a:rPr lang="el-GR" b="1" baseline="0" dirty="0">
                          <a:latin typeface="Arial" panose="020B0604020202020204" pitchFamily="34" charset="0"/>
                          <a:cs typeface="Arial" panose="020B0604020202020204" pitchFamily="34" charset="0"/>
                        </a:rPr>
                        <a:t>     </a:t>
                      </a:r>
                      <a:r>
                        <a:rPr lang="el-GR" sz="2000" b="1" baseline="0" dirty="0">
                          <a:latin typeface="Arial" panose="020B0604020202020204" pitchFamily="34" charset="0"/>
                          <a:cs typeface="Arial" panose="020B0604020202020204" pitchFamily="34" charset="0"/>
                        </a:rPr>
                        <a:t>Κ4    </a:t>
                      </a:r>
                      <a:r>
                        <a:rPr kumimoji="0" lang="el-GR" sz="2000" b="1" kern="1200" baseline="0" dirty="0">
                          <a:solidFill>
                            <a:schemeClr val="dk1"/>
                          </a:solidFill>
                          <a:latin typeface="Arial" panose="020B0604020202020204" pitchFamily="34" charset="0"/>
                          <a:ea typeface="+mn-ea"/>
                          <a:cs typeface="Arial" panose="020B0604020202020204" pitchFamily="34" charset="0"/>
                        </a:rPr>
                        <a:t>Οικονομικών Επιστημών</a:t>
                      </a:r>
                    </a:p>
                    <a:p>
                      <a:pPr>
                        <a:tabLst>
                          <a:tab pos="914400" algn="l"/>
                        </a:tabLst>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a:tabLst>
                          <a:tab pos="914400" algn="l"/>
                        </a:tabLst>
                      </a:pPr>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p>
                  </a:txBody>
                  <a:tcPr>
                    <a:solidFill>
                      <a:srgbClr val="92D050"/>
                    </a:solidFill>
                  </a:tcPr>
                </a:tc>
                <a:extLst>
                  <a:ext uri="{0D108BD9-81ED-4DB2-BD59-A6C34878D82A}">
                    <a16:rowId xmlns:a16="http://schemas.microsoft.com/office/drawing/2014/main" xmlns="" val="10003"/>
                  </a:ext>
                </a:extLst>
              </a:tr>
              <a:tr h="1073557">
                <a:tc>
                  <a:txBody>
                    <a:bodyPr/>
                    <a:lstStyle/>
                    <a:p>
                      <a:r>
                        <a:rPr lang="el-GR" b="1" dirty="0">
                          <a:latin typeface="Arial" panose="020B0604020202020204" pitchFamily="34" charset="0"/>
                          <a:cs typeface="Arial" panose="020B0604020202020204" pitchFamily="34" charset="0"/>
                        </a:rPr>
                        <a:t>4</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Αγγλικά </a:t>
                      </a:r>
                      <a:endParaRPr lang="el-GR" sz="2000" dirty="0">
                        <a:latin typeface="Arial" panose="020B0604020202020204" pitchFamily="34" charset="0"/>
                        <a:cs typeface="Arial" panose="020B0604020202020204" pitchFamily="34" charset="0"/>
                      </a:endParaRPr>
                    </a:p>
                  </a:txBody>
                  <a:tcPr>
                    <a:solidFill>
                      <a:srgbClr val="FFFF66"/>
                    </a:solidFill>
                  </a:tcPr>
                </a:tc>
                <a:tc>
                  <a:txBody>
                    <a:bodyPr/>
                    <a:lstStyle/>
                    <a:p>
                      <a:r>
                        <a:rPr kumimoji="0" lang="el-GR" sz="1800" b="1" kern="1200" baseline="0" dirty="0">
                          <a:solidFill>
                            <a:schemeClr val="dk1"/>
                          </a:solidFill>
                          <a:latin typeface="Arial" panose="020B0604020202020204" pitchFamily="34" charset="0"/>
                          <a:ea typeface="+mn-ea"/>
                          <a:cs typeface="Arial" panose="020B0604020202020204" pitchFamily="34" charset="0"/>
                        </a:rPr>
                        <a:t> </a:t>
                      </a:r>
                    </a:p>
                    <a:p>
                      <a:r>
                        <a:rPr kumimoji="0" lang="el-GR" sz="2000" b="1" kern="1200" baseline="0" dirty="0">
                          <a:solidFill>
                            <a:schemeClr val="dk1"/>
                          </a:solidFill>
                          <a:latin typeface="Arial" panose="020B0604020202020204" pitchFamily="34" charset="0"/>
                          <a:ea typeface="+mn-ea"/>
                          <a:cs typeface="Arial" panose="020B0604020202020204" pitchFamily="34" charset="0"/>
                        </a:rPr>
                        <a:t>     Κ5    Εμπορίου και Υπηρεσιών</a:t>
                      </a:r>
                    </a:p>
                    <a:p>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endParaRPr lang="el-GR" sz="2000" dirty="0">
                        <a:latin typeface="Arial" panose="020B0604020202020204" pitchFamily="34" charset="0"/>
                        <a:cs typeface="Arial" panose="020B0604020202020204" pitchFamily="34" charset="0"/>
                      </a:endParaRPr>
                    </a:p>
                  </a:txBody>
                  <a:tcPr>
                    <a:solidFill>
                      <a:srgbClr val="FFFF66"/>
                    </a:solidFill>
                  </a:tcPr>
                </a:tc>
                <a:extLst>
                  <a:ext uri="{0D108BD9-81ED-4DB2-BD59-A6C34878D82A}">
                    <a16:rowId xmlns:a16="http://schemas.microsoft.com/office/drawing/2014/main" xmlns="" val="10004"/>
                  </a:ext>
                </a:extLst>
              </a:tr>
            </a:tbl>
          </a:graphicData>
        </a:graphic>
      </p:graphicFrame>
      <p:sp>
        <p:nvSpPr>
          <p:cNvPr id="5" name="Title 4">
            <a:extLst>
              <a:ext uri="{FF2B5EF4-FFF2-40B4-BE49-F238E27FC236}">
                <a16:creationId xmlns:a16="http://schemas.microsoft.com/office/drawing/2014/main" xmlns="" id="{7ECAF5BF-8154-464D-AF99-151CC6D52024}"/>
              </a:ext>
            </a:extLst>
          </p:cNvPr>
          <p:cNvSpPr>
            <a:spLocks noGrp="1"/>
          </p:cNvSpPr>
          <p:nvPr>
            <p:ph type="title"/>
          </p:nvPr>
        </p:nvSpPr>
        <p:spPr>
          <a:xfrm>
            <a:off x="1666875" y="178739"/>
            <a:ext cx="8858250" cy="414403"/>
          </a:xfrm>
        </p:spPr>
        <p:txBody>
          <a:bodyPr>
            <a:noAutofit/>
          </a:bodyPr>
          <a:lstStyle/>
          <a:p>
            <a:pPr algn="ctr"/>
            <a:r>
              <a:rPr lang="el-GR" sz="3200" b="1" dirty="0">
                <a:solidFill>
                  <a:srgbClr val="002060"/>
                </a:solidFill>
                <a:highlight>
                  <a:srgbClr val="FFFF00"/>
                </a:highlight>
              </a:rPr>
              <a:t>Ο.Μ.Π. και </a:t>
            </a:r>
            <a:r>
              <a:rPr lang="el-GR" sz="3200" b="1" dirty="0" err="1">
                <a:solidFill>
                  <a:srgbClr val="002060"/>
                </a:solidFill>
                <a:highlight>
                  <a:srgbClr val="FFFF00"/>
                </a:highlight>
              </a:rPr>
              <a:t>Κατευθυνσεις</a:t>
            </a:r>
            <a:r>
              <a:rPr lang="el-GR" sz="3200" b="1" dirty="0">
                <a:solidFill>
                  <a:srgbClr val="002060"/>
                </a:solidFill>
                <a:highlight>
                  <a:srgbClr val="FFFF00"/>
                </a:highlight>
              </a:rPr>
              <a:t> Β’ και Γ’ </a:t>
            </a:r>
            <a:r>
              <a:rPr lang="el-GR" sz="3200" b="1" dirty="0" err="1">
                <a:solidFill>
                  <a:srgbClr val="002060"/>
                </a:solidFill>
                <a:highlight>
                  <a:srgbClr val="FFFF00"/>
                </a:highlight>
              </a:rPr>
              <a:t>Λυκειου</a:t>
            </a:r>
            <a:endParaRPr lang="en-US" sz="3200" b="1" dirty="0">
              <a:solidFill>
                <a:srgbClr val="002060"/>
              </a:solidFill>
              <a:highlight>
                <a:srgbClr val="FFFF00"/>
              </a:highlight>
            </a:endParaRPr>
          </a:p>
        </p:txBody>
      </p:sp>
      <p:sp>
        <p:nvSpPr>
          <p:cNvPr id="6" name="Arrow: Right 5">
            <a:extLst>
              <a:ext uri="{FF2B5EF4-FFF2-40B4-BE49-F238E27FC236}">
                <a16:creationId xmlns:a16="http://schemas.microsoft.com/office/drawing/2014/main" xmlns="" id="{D76E23DD-23A1-4981-90A0-656689D113EA}"/>
              </a:ext>
            </a:extLst>
          </p:cNvPr>
          <p:cNvSpPr/>
          <p:nvPr/>
        </p:nvSpPr>
        <p:spPr>
          <a:xfrm>
            <a:off x="5111565" y="2054015"/>
            <a:ext cx="791978"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xmlns="" id="{DBC6E065-DB6B-4F63-BFFF-EA46DAEDB649}"/>
              </a:ext>
            </a:extLst>
          </p:cNvPr>
          <p:cNvSpPr/>
          <p:nvPr/>
        </p:nvSpPr>
        <p:spPr>
          <a:xfrm>
            <a:off x="5082152" y="3510979"/>
            <a:ext cx="791978" cy="4320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xmlns="" id="{1A6A5B9B-44DF-457E-A59C-20432619B982}"/>
              </a:ext>
            </a:extLst>
          </p:cNvPr>
          <p:cNvSpPr/>
          <p:nvPr/>
        </p:nvSpPr>
        <p:spPr>
          <a:xfrm>
            <a:off x="5111565" y="4852299"/>
            <a:ext cx="791978"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2F252E24-06D6-4FBD-97A7-399CFC73D33B}"/>
              </a:ext>
            </a:extLst>
          </p:cNvPr>
          <p:cNvSpPr/>
          <p:nvPr/>
        </p:nvSpPr>
        <p:spPr>
          <a:xfrm flipV="1">
            <a:off x="5111565" y="5923979"/>
            <a:ext cx="762565" cy="3852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ΥΣΕΑ, ΝΟΕΜΒΡΙΟΣ 2022</a:t>
            </a:r>
            <a:endParaRPr lang="en-GB"/>
          </a:p>
        </p:txBody>
      </p:sp>
      <p:sp>
        <p:nvSpPr>
          <p:cNvPr id="2" name="Rectangle 1"/>
          <p:cNvSpPr/>
          <p:nvPr/>
        </p:nvSpPr>
        <p:spPr>
          <a:xfrm>
            <a:off x="2697480" y="605791"/>
            <a:ext cx="7646670" cy="816890"/>
          </a:xfrm>
          <a:prstGeom prst="rect">
            <a:avLst/>
          </a:prstGeom>
        </p:spPr>
        <p:txBody>
          <a:bodyPr wrap="square">
            <a:spAutoFit/>
          </a:bodyPr>
          <a:lstStyle/>
          <a:p>
            <a:pPr algn="ctr">
              <a:lnSpc>
                <a:spcPct val="107000"/>
              </a:lnSpc>
              <a:spcAft>
                <a:spcPts val="800"/>
              </a:spcAft>
            </a:pPr>
            <a:r>
              <a:rPr lang="el-GR" sz="2200" b="1" dirty="0" smtClean="0">
                <a:solidFill>
                  <a:schemeClr val="bg2"/>
                </a:solidFill>
                <a:latin typeface="Arial" panose="020B0604020202020204" pitchFamily="34" charset="0"/>
                <a:ea typeface="Calibri" panose="020F0502020204030204" pitchFamily="34" charset="0"/>
                <a:cs typeface="Arial" panose="020B0604020202020204" pitchFamily="34" charset="0"/>
              </a:rPr>
              <a:t>ΚΑΤΕΥΘΥΝΣΕΙΣ, ΥΠΟΧΡΕΩΤΙΚΑ ΚΑΙ ΕΠΙΛΕΓΟΜΕΝΑ ΜΑΘΗΜΑΤΑ </a:t>
            </a:r>
            <a:r>
              <a:rPr lang="el-GR" sz="2200" b="1" dirty="0">
                <a:solidFill>
                  <a:schemeClr val="bg2"/>
                </a:solidFill>
                <a:latin typeface="Arial" panose="020B0604020202020204" pitchFamily="34" charset="0"/>
                <a:ea typeface="Calibri" panose="020F0502020204030204" pitchFamily="34" charset="0"/>
                <a:cs typeface="Arial" panose="020B0604020202020204" pitchFamily="34" charset="0"/>
              </a:rPr>
              <a:t>Β’ </a:t>
            </a:r>
            <a:r>
              <a:rPr lang="el-GR" sz="2200" b="1" dirty="0" smtClean="0">
                <a:solidFill>
                  <a:schemeClr val="bg2"/>
                </a:solidFill>
                <a:latin typeface="Arial" panose="020B0604020202020204" pitchFamily="34" charset="0"/>
                <a:ea typeface="Calibri" panose="020F0502020204030204" pitchFamily="34" charset="0"/>
                <a:cs typeface="Arial" panose="020B0604020202020204" pitchFamily="34" charset="0"/>
              </a:rPr>
              <a:t>ΚΑΙ </a:t>
            </a:r>
            <a:r>
              <a:rPr lang="el-GR" sz="2200" b="1" dirty="0">
                <a:solidFill>
                  <a:schemeClr val="bg2"/>
                </a:solidFill>
                <a:latin typeface="Arial" panose="020B0604020202020204" pitchFamily="34" charset="0"/>
                <a:ea typeface="Calibri" panose="020F0502020204030204" pitchFamily="34" charset="0"/>
                <a:cs typeface="Arial" panose="020B0604020202020204" pitchFamily="34" charset="0"/>
              </a:rPr>
              <a:t>Γ</a:t>
            </a:r>
            <a:r>
              <a:rPr lang="el-GR" sz="2200" b="1">
                <a:solidFill>
                  <a:schemeClr val="bg2"/>
                </a:solidFill>
                <a:latin typeface="Arial" panose="020B0604020202020204" pitchFamily="34" charset="0"/>
                <a:ea typeface="Calibri" panose="020F0502020204030204" pitchFamily="34" charset="0"/>
                <a:cs typeface="Arial" panose="020B0604020202020204" pitchFamily="34" charset="0"/>
              </a:rPr>
              <a:t>’ </a:t>
            </a:r>
            <a:r>
              <a:rPr lang="el-GR" sz="2200" b="1" smtClean="0">
                <a:solidFill>
                  <a:schemeClr val="bg2"/>
                </a:solidFill>
                <a:latin typeface="Arial" panose="020B0604020202020204" pitchFamily="34" charset="0"/>
                <a:ea typeface="Calibri" panose="020F0502020204030204" pitchFamily="34" charset="0"/>
                <a:cs typeface="Arial" panose="020B0604020202020204" pitchFamily="34" charset="0"/>
              </a:rPr>
              <a:t>ΛΥΚΕΙΟΥ</a:t>
            </a:r>
            <a:endParaRPr lang="en-US" sz="2200" dirty="0">
              <a:solidFill>
                <a:schemeClr val="bg2"/>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788921" y="1422681"/>
            <a:ext cx="8058150" cy="5228712"/>
          </a:xfrm>
          <a:prstGeom prst="rect">
            <a:avLst/>
          </a:prstGeom>
        </p:spPr>
      </p:pic>
    </p:spTree>
    <p:extLst>
      <p:ext uri="{BB962C8B-B14F-4D97-AF65-F5344CB8AC3E}">
        <p14:creationId xmlns:p14="http://schemas.microsoft.com/office/powerpoint/2010/main" val="3314752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58557808"/>
              </p:ext>
            </p:extLst>
          </p:nvPr>
        </p:nvGraphicFramePr>
        <p:xfrm>
          <a:off x="963879" y="1704790"/>
          <a:ext cx="10296788" cy="4988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43001" y="2568"/>
            <a:ext cx="9905998"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Κ1</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ΚλαΣικΩν</a:t>
            </a:r>
            <a:r>
              <a:rPr lang="el-GR" b="1" dirty="0">
                <a:solidFill>
                  <a:srgbClr val="002060"/>
                </a:solidFill>
                <a:latin typeface="Arial" panose="020B0604020202020204" pitchFamily="34" charset="0"/>
                <a:cs typeface="Arial" panose="020B0604020202020204" pitchFamily="34" charset="0"/>
              </a:rPr>
              <a:t> και</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ΑνθρωπιστικΩν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ΣπουδΩν</a:t>
            </a:r>
            <a:r>
              <a:rPr lang="el-GR" b="1" dirty="0">
                <a:solidFill>
                  <a:srgbClr val="002060"/>
                </a:solidFill>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111615"/>
            <a:ext cx="9905998"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Κ2</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ΞΕνων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ΓλωσσΩν</a:t>
            </a:r>
            <a:r>
              <a:rPr lang="el-GR" b="1" dirty="0">
                <a:solidFill>
                  <a:srgbClr val="002060"/>
                </a:solidFill>
                <a:latin typeface="Arial" panose="020B0604020202020204" pitchFamily="34" charset="0"/>
                <a:cs typeface="Arial" panose="020B0604020202020204" pitchFamily="34" charset="0"/>
              </a:rPr>
              <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και </a:t>
            </a:r>
            <a:r>
              <a:rPr lang="el-GR" b="1" dirty="0" err="1">
                <a:solidFill>
                  <a:srgbClr val="002060"/>
                </a:solidFill>
                <a:latin typeface="Arial" panose="020B0604020202020204" pitchFamily="34" charset="0"/>
                <a:cs typeface="Arial" panose="020B0604020202020204" pitchFamily="34" charset="0"/>
              </a:rPr>
              <a:t>ΕυρωπαϊκΩν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ΣπουδΩν</a:t>
            </a:r>
            <a:r>
              <a:rPr lang="el-GR" b="1" dirty="0">
                <a:solidFill>
                  <a:srgbClr val="002060"/>
                </a:solidFill>
                <a:latin typeface="Arial" panose="020B0604020202020204" pitchFamily="34" charset="0"/>
                <a:cs typeface="Arial" panose="020B0604020202020204" pitchFamily="34" charset="0"/>
              </a:rPr>
              <a:t> </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791379634"/>
              </p:ext>
            </p:extLst>
          </p:nvPr>
        </p:nvGraphicFramePr>
        <p:xfrm>
          <a:off x="867229" y="1787235"/>
          <a:ext cx="10444237" cy="495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785" y="260353"/>
            <a:ext cx="10508776" cy="936625"/>
          </a:xfrm>
        </p:spPr>
        <p:txBody>
          <a:bodyPr>
            <a:noAutofit/>
          </a:bodyPr>
          <a:lstStyle/>
          <a:p>
            <a:pPr algn="ctr" eaLnBrk="1" hangingPunct="1"/>
            <a:r>
              <a:rPr lang="el-GR" altLang="el-GR" b="1" dirty="0">
                <a:solidFill>
                  <a:srgbClr val="002060"/>
                </a:solidFill>
                <a:latin typeface="Arial" panose="020B0604020202020204" pitchFamily="34" charset="0"/>
                <a:cs typeface="Arial" panose="020B0604020202020204" pitchFamily="34" charset="0"/>
              </a:rPr>
              <a:t>ΚΑΤΕΥΘΥΝΣΕΙΣ ΚΑΙ ΕΝΔΕΙΚΤΙΚΕΣ ΣΠΟΥΔΕΣ</a:t>
            </a:r>
            <a:endParaRPr lang="en-GB" altLang="el-GR"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295282"/>
              </p:ext>
            </p:extLst>
          </p:nvPr>
        </p:nvGraphicFramePr>
        <p:xfrm>
          <a:off x="253999" y="1196978"/>
          <a:ext cx="11751734" cy="5508622"/>
        </p:xfrm>
        <a:graphic>
          <a:graphicData uri="http://schemas.openxmlformats.org/drawingml/2006/table">
            <a:tbl>
              <a:tblPr firstRow="1" bandRow="1">
                <a:tableStyleId>{5C22544A-7EE6-4342-B048-85BDC9FD1C3A}</a:tableStyleId>
              </a:tblPr>
              <a:tblGrid>
                <a:gridCol w="5875867">
                  <a:extLst>
                    <a:ext uri="{9D8B030D-6E8A-4147-A177-3AD203B41FA5}">
                      <a16:colId xmlns:a16="http://schemas.microsoft.com/office/drawing/2014/main" xmlns="" val="20000"/>
                    </a:ext>
                  </a:extLst>
                </a:gridCol>
                <a:gridCol w="5875867">
                  <a:extLst>
                    <a:ext uri="{9D8B030D-6E8A-4147-A177-3AD203B41FA5}">
                      <a16:colId xmlns:a16="http://schemas.microsoft.com/office/drawing/2014/main" xmlns="" val="20001"/>
                    </a:ext>
                  </a:extLst>
                </a:gridCol>
              </a:tblGrid>
              <a:tr h="2188714">
                <a:tc>
                  <a:txBody>
                    <a:bodyPr/>
                    <a:lstStyle/>
                    <a:p>
                      <a:pPr algn="ctr">
                        <a:lnSpc>
                          <a:spcPct val="115000"/>
                        </a:lnSpc>
                        <a:spcAft>
                          <a:spcPts val="0"/>
                        </a:spcAft>
                      </a:pPr>
                      <a:r>
                        <a:rPr lang="el-GR" sz="2800" b="1" dirty="0">
                          <a:effectLst/>
                          <a:latin typeface="Arial" panose="020B0604020202020204" pitchFamily="34" charset="0"/>
                          <a:ea typeface="Calibri" panose="020F0502020204030204" pitchFamily="34" charset="0"/>
                          <a:cs typeface="Times New Roman" panose="02020603050405020304" pitchFamily="18" charset="0"/>
                        </a:rPr>
                        <a:t>ΚΑΤΕΥΘΥΝΣΗ 1: </a:t>
                      </a:r>
                    </a:p>
                    <a:p>
                      <a:pPr algn="ctr">
                        <a:lnSpc>
                          <a:spcPct val="115000"/>
                        </a:lnSpc>
                        <a:spcAft>
                          <a:spcPts val="0"/>
                        </a:spcAft>
                      </a:pPr>
                      <a:r>
                        <a:rPr lang="el-GR" sz="2400" b="1"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ΚΛΑΣΙΚΩΝ ΚΑΙ ΑΝΘΡΩΠΙΣΤΙΚΩΝ ΣΠΟΥΔΩΝ</a:t>
                      </a:r>
                      <a:endPar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38581" marR="38581" marT="0" marB="0"/>
                </a:tc>
                <a:tc>
                  <a:txBody>
                    <a:bodyPr/>
                    <a:lstStyle/>
                    <a:p>
                      <a:pPr algn="ctr">
                        <a:lnSpc>
                          <a:spcPct val="115000"/>
                        </a:lnSpc>
                        <a:spcAft>
                          <a:spcPts val="0"/>
                        </a:spcAft>
                      </a:pPr>
                      <a:r>
                        <a:rPr lang="el-GR" sz="2800" b="1" dirty="0">
                          <a:effectLst/>
                          <a:latin typeface="Arial" panose="020B0604020202020204" pitchFamily="34" charset="0"/>
                          <a:ea typeface="Calibri" panose="020F0502020204030204" pitchFamily="34" charset="0"/>
                          <a:cs typeface="Times New Roman" panose="02020603050405020304" pitchFamily="18" charset="0"/>
                        </a:rPr>
                        <a:t>ΚΑΤΕΥΘΥΝΣΗ 2:</a:t>
                      </a:r>
                    </a:p>
                    <a:p>
                      <a:pPr algn="ctr">
                        <a:lnSpc>
                          <a:spcPct val="115000"/>
                        </a:lnSpc>
                        <a:spcAft>
                          <a:spcPts val="0"/>
                        </a:spcAft>
                      </a:pPr>
                      <a:r>
                        <a:rPr lang="el-GR" sz="2400" b="1"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ΞΕΝΩΝ ΓΛΩΣΣΩΝ ΚΑΙ ΕΥΡΩΠΑΙΚΩΝ ΣΠΟΥΔΩΝ</a:t>
                      </a:r>
                      <a:endPar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38581" marR="38581" marT="0" marB="0"/>
                </a:tc>
                <a:extLst>
                  <a:ext uri="{0D108BD9-81ED-4DB2-BD59-A6C34878D82A}">
                    <a16:rowId xmlns:a16="http://schemas.microsoft.com/office/drawing/2014/main" xmlns="" val="10000"/>
                  </a:ext>
                </a:extLst>
              </a:tr>
              <a:tr h="3319908">
                <a:tc gridSpan="2">
                  <a:txBody>
                    <a:bodyPr/>
                    <a:lstStyle/>
                    <a:p>
                      <a:pPr algn="ctr"/>
                      <a:endParaRPr lang="en-GB" sz="2800" b="1" dirty="0">
                        <a:solidFill>
                          <a:schemeClr val="accent2">
                            <a:lumMod val="50000"/>
                          </a:schemeClr>
                        </a:solidFill>
                      </a:endParaRPr>
                    </a:p>
                  </a:txBody>
                  <a:tcPr marL="51441" marR="51441" marT="34283" marB="34283"/>
                </a:tc>
                <a:tc hMerge="1">
                  <a:txBody>
                    <a:bodyPr/>
                    <a:lstStyle/>
                    <a:p>
                      <a:endParaRPr lang="en-GB" dirty="0"/>
                    </a:p>
                  </a:txBody>
                  <a:tcPr/>
                </a:tc>
                <a:extLst>
                  <a:ext uri="{0D108BD9-81ED-4DB2-BD59-A6C34878D82A}">
                    <a16:rowId xmlns:a16="http://schemas.microsoft.com/office/drawing/2014/main" xmlns=""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12336406"/>
              </p:ext>
            </p:extLst>
          </p:nvPr>
        </p:nvGraphicFramePr>
        <p:xfrm>
          <a:off x="253999" y="2786742"/>
          <a:ext cx="11717868" cy="3918857"/>
        </p:xfrm>
        <a:graphic>
          <a:graphicData uri="http://schemas.openxmlformats.org/drawingml/2006/table">
            <a:tbl>
              <a:tblPr firstRow="1" bandRow="1">
                <a:tableStyleId>{5C22544A-7EE6-4342-B048-85BDC9FD1C3A}</a:tableStyleId>
              </a:tblPr>
              <a:tblGrid>
                <a:gridCol w="5858934">
                  <a:extLst>
                    <a:ext uri="{9D8B030D-6E8A-4147-A177-3AD203B41FA5}">
                      <a16:colId xmlns:a16="http://schemas.microsoft.com/office/drawing/2014/main" xmlns="" val="1199553964"/>
                    </a:ext>
                  </a:extLst>
                </a:gridCol>
                <a:gridCol w="5858934">
                  <a:extLst>
                    <a:ext uri="{9D8B030D-6E8A-4147-A177-3AD203B41FA5}">
                      <a16:colId xmlns:a16="http://schemas.microsoft.com/office/drawing/2014/main" xmlns="" val="3585309612"/>
                    </a:ext>
                  </a:extLst>
                </a:gridCol>
              </a:tblGrid>
              <a:tr h="3918857">
                <a:tc>
                  <a:txBody>
                    <a:bodyPr/>
                    <a:lstStyle/>
                    <a:p>
                      <a:pPr algn="l">
                        <a:lnSpc>
                          <a:spcPts val="3000"/>
                        </a:lnSpc>
                      </a:pPr>
                      <a:r>
                        <a:rPr lang="el-GR" sz="2400" b="1" kern="1200" dirty="0">
                          <a:solidFill>
                            <a:srgbClr val="360B04"/>
                          </a:solidFill>
                          <a:effectLst/>
                          <a:latin typeface="Arial" panose="020B0604020202020204" pitchFamily="34" charset="0"/>
                          <a:ea typeface="+mn-ea"/>
                          <a:cs typeface="Arial" panose="020B0604020202020204" pitchFamily="34" charset="0"/>
                        </a:rPr>
                        <a:t>Νομική, Ελληνική Φιλολογία, Νεοελληνικές Σπουδές, Κλασσικές Σπουδές, Φιλοσοφία, Ιστορία - Αρχαιολογία, Ξένες Φιλολογίες, Θεολογία, Ιερατικές Σπουδές</a:t>
                      </a:r>
                      <a:endParaRPr lang="en-GB" sz="2400" b="1" kern="1200" dirty="0">
                        <a:solidFill>
                          <a:srgbClr val="360B04"/>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Πολιτικές Επιστήμες, Δημοσιογραφία, Κοινωνιολογία κ.ά.</a:t>
                      </a:r>
                      <a:endParaRPr lang="en-GB" sz="2400" b="1" dirty="0">
                        <a:solidFill>
                          <a:srgbClr val="360B04"/>
                        </a:solidFill>
                        <a:latin typeface="Arial" panose="020B0604020202020204" pitchFamily="34" charset="0"/>
                        <a:cs typeface="Arial" panose="020B0604020202020204" pitchFamily="34" charset="0"/>
                      </a:endParaRPr>
                    </a:p>
                    <a:p>
                      <a:pPr algn="ctr"/>
                      <a:endParaRPr lang="en-GB" dirty="0">
                        <a:solidFill>
                          <a:srgbClr val="360B04"/>
                        </a:solidFill>
                      </a:endParaRPr>
                    </a:p>
                  </a:txBody>
                  <a:tcPr marL="68580" marR="68580">
                    <a:solidFill>
                      <a:schemeClr val="accent1">
                        <a:lumMod val="20000"/>
                        <a:lumOff val="80000"/>
                      </a:schemeClr>
                    </a:solidFill>
                  </a:tcPr>
                </a:tc>
                <a:tc>
                  <a:txBody>
                    <a:bodyPr/>
                    <a:lstStyle/>
                    <a:p>
                      <a:pPr>
                        <a:lnSpc>
                          <a:spcPts val="3000"/>
                        </a:lnSpc>
                      </a:pPr>
                      <a:r>
                        <a:rPr lang="el-GR" sz="2400" b="1" kern="1200" dirty="0">
                          <a:solidFill>
                            <a:srgbClr val="360B04"/>
                          </a:solidFill>
                          <a:effectLst/>
                          <a:latin typeface="Arial" panose="020B0604020202020204" pitchFamily="34" charset="0"/>
                          <a:ea typeface="+mn-ea"/>
                          <a:cs typeface="Arial" panose="020B0604020202020204" pitchFamily="34" charset="0"/>
                        </a:rPr>
                        <a:t>    Ξένες Φιλολογίες</a:t>
                      </a:r>
                      <a:r>
                        <a:rPr lang="en-US" sz="2400" b="1" kern="1200" dirty="0">
                          <a:solidFill>
                            <a:srgbClr val="360B04"/>
                          </a:solidFill>
                          <a:effectLst/>
                          <a:latin typeface="Arial" panose="020B0604020202020204" pitchFamily="34" charset="0"/>
                          <a:ea typeface="+mn-ea"/>
                          <a:cs typeface="Arial" panose="020B0604020202020204" pitchFamily="34" charset="0"/>
                        </a:rPr>
                        <a:t>,</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Μετάφραση-Διερμηνεία,</a:t>
                      </a:r>
                      <a:endParaRPr lang="en-GB" sz="2400" b="1" dirty="0">
                        <a:solidFill>
                          <a:srgbClr val="360B04"/>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Πολιτικές Επιστήμες,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Δημοσιογραφία,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Κοινωνιολογία,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Γαλλικών και Ευρωπαϊκών</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Σπουδών κ.ά.</a:t>
                      </a:r>
                      <a:endParaRPr lang="en-GB" sz="2400" b="1" dirty="0">
                        <a:solidFill>
                          <a:srgbClr val="360B04"/>
                        </a:solidFill>
                        <a:latin typeface="Arial" panose="020B0604020202020204" pitchFamily="34" charset="0"/>
                        <a:cs typeface="Arial" panose="020B0604020202020204" pitchFamily="34" charset="0"/>
                      </a:endParaRPr>
                    </a:p>
                    <a:p>
                      <a:endParaRPr lang="en-GB" dirty="0">
                        <a:solidFill>
                          <a:srgbClr val="360B04"/>
                        </a:solidFill>
                      </a:endParaRPr>
                    </a:p>
                  </a:txBody>
                  <a:tcPr marL="68580" marR="68580">
                    <a:solidFill>
                      <a:schemeClr val="accent1">
                        <a:lumMod val="20000"/>
                        <a:lumOff val="80000"/>
                      </a:schemeClr>
                    </a:solidFill>
                  </a:tcPr>
                </a:tc>
                <a:extLst>
                  <a:ext uri="{0D108BD9-81ED-4DB2-BD59-A6C34878D82A}">
                    <a16:rowId xmlns:a16="http://schemas.microsoft.com/office/drawing/2014/main" xmlns="" val="4133665572"/>
                  </a:ext>
                </a:extLst>
              </a:tr>
            </a:tbl>
          </a:graphicData>
        </a:graphic>
      </p:graphicFrame>
      <p:sp>
        <p:nvSpPr>
          <p:cNvPr id="3" name="Footer Placeholder 2"/>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522844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229" y="116632"/>
            <a:ext cx="10798627" cy="1512168"/>
          </a:xfrm>
        </p:spPr>
        <p:txBody>
          <a:bodyPr>
            <a:noAutofit/>
          </a:bodyPr>
          <a:lstStyle/>
          <a:p>
            <a:pPr>
              <a:defRPr/>
            </a:pPr>
            <a:r>
              <a:rPr lang="el-GR" sz="3200" b="1" dirty="0">
                <a:solidFill>
                  <a:srgbClr val="FF0000"/>
                </a:solidFill>
                <a:highlight>
                  <a:srgbClr val="FFFF66"/>
                </a:highlight>
                <a:latin typeface="Arial" panose="020B0604020202020204" pitchFamily="34" charset="0"/>
                <a:cs typeface="Arial" panose="020B0604020202020204" pitchFamily="34" charset="0"/>
              </a:rPr>
              <a:t>Κ3</a:t>
            </a:r>
            <a:r>
              <a:rPr lang="el-GR" sz="3200" dirty="0">
                <a:solidFill>
                  <a:srgbClr val="FF0000"/>
                </a:solidFill>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ΚατεΥθυνση</a:t>
            </a: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ΘετικΩν</a:t>
            </a: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ΕπιστημΩν</a:t>
            </a:r>
            <a:r>
              <a:rPr lang="el-GR" sz="3200" b="1" dirty="0">
                <a:solidFill>
                  <a:srgbClr val="002060"/>
                </a:solidFill>
                <a:latin typeface="Arial" panose="020B0604020202020204" pitchFamily="34" charset="0"/>
                <a:cs typeface="Arial" panose="020B0604020202020204" pitchFamily="34" charset="0"/>
              </a:rPr>
              <a:t>/</a:t>
            </a:r>
            <a:br>
              <a:rPr lang="el-GR" sz="3200" b="1" dirty="0">
                <a:solidFill>
                  <a:srgbClr val="002060"/>
                </a:solidFill>
                <a:latin typeface="Arial" panose="020B0604020202020204" pitchFamily="34" charset="0"/>
                <a:cs typeface="Arial" panose="020B0604020202020204" pitchFamily="34" charset="0"/>
              </a:rPr>
            </a:b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ΒιοεπιστημΩν</a:t>
            </a:r>
            <a:r>
              <a:rPr lang="el-GR" sz="3200" b="1" dirty="0">
                <a:solidFill>
                  <a:srgbClr val="002060"/>
                </a:solidFill>
                <a:latin typeface="Arial" panose="020B0604020202020204" pitchFamily="34" charset="0"/>
                <a:cs typeface="Arial" panose="020B0604020202020204" pitchFamily="34" charset="0"/>
              </a:rPr>
              <a:t>/</a:t>
            </a:r>
            <a:r>
              <a:rPr lang="el-GR" sz="3200" b="1" dirty="0" err="1">
                <a:solidFill>
                  <a:srgbClr val="002060"/>
                </a:solidFill>
                <a:latin typeface="Arial" panose="020B0604020202020204" pitchFamily="34" charset="0"/>
                <a:cs typeface="Arial" panose="020B0604020202020204" pitchFamily="34" charset="0"/>
              </a:rPr>
              <a:t>ΠληροφορικΗς</a:t>
            </a:r>
            <a:r>
              <a:rPr lang="el-GR" sz="3200" b="1" dirty="0">
                <a:solidFill>
                  <a:srgbClr val="002060"/>
                </a:solidFill>
                <a:latin typeface="Arial" panose="020B0604020202020204" pitchFamily="34" charset="0"/>
                <a:cs typeface="Arial" panose="020B0604020202020204" pitchFamily="34" charset="0"/>
              </a:rPr>
              <a:t>/</a:t>
            </a:r>
            <a:r>
              <a:rPr lang="el-GR" sz="3200" b="1" dirty="0" err="1">
                <a:solidFill>
                  <a:srgbClr val="002060"/>
                </a:solidFill>
                <a:latin typeface="Arial" panose="020B0604020202020204" pitchFamily="34" charset="0"/>
                <a:cs typeface="Arial" panose="020B0604020202020204" pitchFamily="34" charset="0"/>
              </a:rPr>
              <a:t>ΤεχνολογΙας</a:t>
            </a:r>
            <a:endParaRPr lang="el-GR" sz="32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497924726"/>
              </p:ext>
            </p:extLst>
          </p:nvPr>
        </p:nvGraphicFramePr>
        <p:xfrm>
          <a:off x="729727" y="1628800"/>
          <a:ext cx="10417244" cy="521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3893" y="391886"/>
            <a:ext cx="10234107" cy="725714"/>
          </a:xfrm>
        </p:spPr>
        <p:txBody>
          <a:bodyPr>
            <a:no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1864055"/>
              </p:ext>
            </p:extLst>
          </p:nvPr>
        </p:nvGraphicFramePr>
        <p:xfrm>
          <a:off x="220132" y="1309485"/>
          <a:ext cx="11734801" cy="5338057"/>
        </p:xfrm>
        <a:graphic>
          <a:graphicData uri="http://schemas.openxmlformats.org/drawingml/2006/table">
            <a:tbl>
              <a:tblPr firstRow="1" bandRow="1">
                <a:tableStyleId>{5C22544A-7EE6-4342-B048-85BDC9FD1C3A}</a:tableStyleId>
              </a:tblPr>
              <a:tblGrid>
                <a:gridCol w="11734801">
                  <a:extLst>
                    <a:ext uri="{9D8B030D-6E8A-4147-A177-3AD203B41FA5}">
                      <a16:colId xmlns:a16="http://schemas.microsoft.com/office/drawing/2014/main" xmlns="" val="20000"/>
                    </a:ext>
                  </a:extLst>
                </a:gridCol>
              </a:tblGrid>
              <a:tr h="1293748">
                <a:tc>
                  <a:txBody>
                    <a:bodyPr/>
                    <a:lstStyle/>
                    <a:p>
                      <a:pPr marL="0" algn="ctr" defTabSz="914400" rtl="0" eaLnBrk="1" latinLnBrk="0" hangingPunct="1">
                        <a:lnSpc>
                          <a:spcPct val="115000"/>
                        </a:lnSpc>
                        <a:spcAft>
                          <a:spcPts val="0"/>
                        </a:spcAft>
                      </a:pPr>
                      <a:r>
                        <a:rPr lang="el-GR" sz="28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rPr>
                        <a:t>ΚΑΤΕΥΘΥΝΣΗ 3: </a:t>
                      </a:r>
                    </a:p>
                    <a:p>
                      <a:pPr marL="0" algn="l" defTabSz="914400" rtl="0" eaLnBrk="1" latinLnBrk="0" hangingPunct="1">
                        <a:lnSpc>
                          <a:spcPct val="115000"/>
                        </a:lnSpc>
                        <a:spcAft>
                          <a:spcPts val="0"/>
                        </a:spcAft>
                      </a:pPr>
                      <a:r>
                        <a:rPr lang="el-GR"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ΘΕΤΙΚΩΝ ΕΠΙΣΤΗΜΩΝ - ΒΙΟΕΠΙΣΤΗΜΩΝ -</a:t>
                      </a:r>
                      <a:r>
                        <a:rPr lang="el-GR" sz="2400" b="1" kern="1200" baseline="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r>
                        <a:rPr lang="el-GR"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ΠΛΗΡΟΦΟΡΙΚΗΣ - ΤΕΧΝΟΛΟΓΙΑΣ</a:t>
                      </a:r>
                      <a:endParaRPr lang="en-GB"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51440" marR="51440" marT="34290" marB="34290"/>
                </a:tc>
                <a:extLst>
                  <a:ext uri="{0D108BD9-81ED-4DB2-BD59-A6C34878D82A}">
                    <a16:rowId xmlns:a16="http://schemas.microsoft.com/office/drawing/2014/main" xmlns="" val="10000"/>
                  </a:ext>
                </a:extLst>
              </a:tr>
              <a:tr h="4044309">
                <a:tc>
                  <a:txBody>
                    <a:bodyPr/>
                    <a:lstStyle/>
                    <a:p>
                      <a:pPr algn="l">
                        <a:lnSpc>
                          <a:spcPts val="3600"/>
                        </a:lnSpc>
                      </a:pPr>
                      <a:r>
                        <a:rPr lang="el-GR" sz="2800" b="1" kern="1200" dirty="0">
                          <a:solidFill>
                            <a:srgbClr val="002060"/>
                          </a:solidFill>
                          <a:latin typeface="Arial" panose="020B0604020202020204" pitchFamily="34" charset="0"/>
                          <a:ea typeface="+mn-ea"/>
                          <a:cs typeface="Arial" panose="020B0604020202020204" pitchFamily="34" charset="0"/>
                        </a:rPr>
                        <a:t>Βιολογικές Επιστήμες, Μαθηματικά, Φυσική, Χημεία, Χημική Μηχανική, Πληροφορική,</a:t>
                      </a:r>
                      <a:r>
                        <a:rPr lang="en-US" sz="2800" b="1" kern="120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Αρχιτεκτονική, Ηλεκτρολογία Μηχανική, Μηχανολογία Μηχανική, Πολιτική Μηχανική, Μηχανική Περιβάλλοντος, Αεροναυπηγική Μηχανική, Ναυπηγική Μηχανική,  Αγρονομία/Τοπογραφία, Ιατρική, Οδοντιατρική, Κτηνιατρική, Φαρμακευτική, Διαιτολόγια/</a:t>
                      </a:r>
                      <a:r>
                        <a:rPr lang="el-GR" sz="2800" b="1" kern="1200" dirty="0" err="1">
                          <a:solidFill>
                            <a:srgbClr val="002060"/>
                          </a:solidFill>
                          <a:latin typeface="Arial" panose="020B0604020202020204" pitchFamily="34" charset="0"/>
                          <a:ea typeface="+mn-ea"/>
                          <a:cs typeface="Arial" panose="020B0604020202020204" pitchFamily="34" charset="0"/>
                        </a:rPr>
                        <a:t>Διατροφολογία</a:t>
                      </a:r>
                      <a:r>
                        <a:rPr lang="el-GR" sz="2800" b="1" kern="1200" dirty="0">
                          <a:solidFill>
                            <a:srgbClr val="002060"/>
                          </a:solidFill>
                          <a:latin typeface="Arial" panose="020B0604020202020204" pitchFamily="34" charset="0"/>
                          <a:ea typeface="+mn-ea"/>
                          <a:cs typeface="Arial" panose="020B0604020202020204" pitchFamily="34" charset="0"/>
                        </a:rPr>
                        <a:t>, Γεωπονικές Επιστήμες, Περιβαλλοντικές Σπουδές, Γεωλογία, Τεχνών Ήχου και Εικόνας, Στρατιωτικές Σχολές Αξιωματικών, Οικονομικά,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0" marR="51440" marT="34290" marB="34290"/>
                </a:tc>
                <a:extLst>
                  <a:ext uri="{0D108BD9-81ED-4DB2-BD59-A6C34878D82A}">
                    <a16:rowId xmlns:a16="http://schemas.microsoft.com/office/drawing/2014/main" xmlns="" val="10001"/>
                  </a:ext>
                </a:extLst>
              </a:tr>
            </a:tbl>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951502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 y="78222"/>
            <a:ext cx="10831286"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Κ4</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ΟικονομικΩν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ΕπιστημΩν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478153433"/>
              </p:ext>
            </p:extLst>
          </p:nvPr>
        </p:nvGraphicFramePr>
        <p:xfrm>
          <a:off x="448128" y="1556792"/>
          <a:ext cx="11381015" cy="5026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256" y="260649"/>
            <a:ext cx="10406743" cy="973065"/>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852444"/>
              </p:ext>
            </p:extLst>
          </p:nvPr>
        </p:nvGraphicFramePr>
        <p:xfrm>
          <a:off x="493485" y="1336678"/>
          <a:ext cx="11219543" cy="5180236"/>
        </p:xfrm>
        <a:graphic>
          <a:graphicData uri="http://schemas.openxmlformats.org/drawingml/2006/table">
            <a:tbl>
              <a:tblPr firstRow="1" bandRow="1">
                <a:tableStyleId>{5C22544A-7EE6-4342-B048-85BDC9FD1C3A}</a:tableStyleId>
              </a:tblPr>
              <a:tblGrid>
                <a:gridCol w="11219543">
                  <a:extLst>
                    <a:ext uri="{9D8B030D-6E8A-4147-A177-3AD203B41FA5}">
                      <a16:colId xmlns:a16="http://schemas.microsoft.com/office/drawing/2014/main" xmlns="" val="20000"/>
                    </a:ext>
                  </a:extLst>
                </a:gridCol>
              </a:tblGrid>
              <a:tr h="732716">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4: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ΟΙΚΟΝΟΜΙΚΩΝ ΕΠΙΣΤΗΜΩΝ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xmlns="" val="10000"/>
                  </a:ext>
                </a:extLst>
              </a:tr>
              <a:tr h="4447520">
                <a:tc>
                  <a:txBody>
                    <a:bodyPr/>
                    <a:lstStyle/>
                    <a:p>
                      <a:pPr marL="0" algn="just" defTabSz="914400" rtl="0" eaLnBrk="1" latinLnBrk="0" hangingPunct="1">
                        <a:lnSpc>
                          <a:spcPct val="150000"/>
                        </a:lnSpc>
                      </a:pPr>
                      <a:r>
                        <a:rPr lang="el-GR" sz="2800" b="1" kern="1200" dirty="0">
                          <a:solidFill>
                            <a:srgbClr val="002060"/>
                          </a:solidFill>
                          <a:latin typeface="Arial" panose="020B0604020202020204" pitchFamily="34" charset="0"/>
                          <a:ea typeface="+mn-ea"/>
                          <a:cs typeface="Arial" panose="020B0604020202020204" pitchFamily="34" charset="0"/>
                        </a:rPr>
                        <a:t>Οικονομικά, Λογιστική, Χρηματοοικονομικά,</a:t>
                      </a:r>
                      <a:r>
                        <a:rPr lang="en-US" sz="2800" b="1" kern="120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Διοίκηση Επιχειρήσεων, Μάρκετινγκ, Διεθνείς-Ευρωπαϊκές Σπουδές, Στατιστική, Ασφαλιστικές Επιστήμες,  Ναυτιλιακές Σπουδές, Πληροφορική (σε τμήματα Ελλάδας),</a:t>
                      </a:r>
                      <a:r>
                        <a:rPr lang="el-GR" sz="2800" b="1" kern="1200" baseline="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Αγροτικής Οικονομίας και Ανάπτυξης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3" marR="51443" marT="34295" marB="34295"/>
                </a:tc>
                <a:extLst>
                  <a:ext uri="{0D108BD9-81ED-4DB2-BD59-A6C34878D82A}">
                    <a16:rowId xmlns:a16="http://schemas.microsoft.com/office/drawing/2014/main" xmlns="" val="10001"/>
                  </a:ext>
                </a:extLst>
              </a:tr>
            </a:tbl>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61035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54" y="646770"/>
            <a:ext cx="9199756" cy="1338147"/>
          </a:xfrm>
          <a:solidFill>
            <a:schemeClr val="accent1"/>
          </a:solidFill>
        </p:spPr>
        <p:txBody>
          <a:bodyPr/>
          <a:lstStyle/>
          <a:p>
            <a:pPr algn="ctr"/>
            <a:r>
              <a:rPr lang="el-GR" b="1" dirty="0">
                <a:solidFill>
                  <a:schemeClr val="bg2"/>
                </a:solidFill>
                <a:latin typeface="Times New Roman" pitchFamily="18" charset="0"/>
              </a:rPr>
              <a:t>(1)	ΑΤΟΜΟ – ΑΥΤΟΓΝΩΣΙΑ </a:t>
            </a:r>
            <a:endParaRPr lang="en-US" dirty="0">
              <a:solidFill>
                <a:schemeClr val="bg2"/>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el-GR" sz="2600" dirty="0">
                <a:solidFill>
                  <a:schemeClr val="bg2"/>
                </a:solidFill>
                <a:latin typeface="Arial" panose="020B0604020202020204" pitchFamily="34" charset="0"/>
                <a:cs typeface="Arial" panose="020B0604020202020204" pitchFamily="34" charset="0"/>
              </a:rPr>
              <a:t>Το σύνολο των χαρακτηριστικών (σωματικών, πνευματικών, συναισθηματικών και κοινωνικών) του εαυτού/της προσωπικότητας.</a:t>
            </a:r>
          </a:p>
          <a:p>
            <a:pPr marL="0" indent="0" algn="just">
              <a:buNone/>
            </a:pPr>
            <a:r>
              <a:rPr lang="el-GR" sz="2600" dirty="0">
                <a:solidFill>
                  <a:schemeClr val="bg2"/>
                </a:solidFill>
                <a:latin typeface="Arial" panose="020B0604020202020204" pitchFamily="34" charset="0"/>
                <a:cs typeface="Arial" panose="020B0604020202020204" pitchFamily="34" charset="0"/>
              </a:rPr>
              <a:t>Οι Ικανότητες/Δεξιότητες – Ενδιαφέροντα – Αξίες</a:t>
            </a:r>
          </a:p>
          <a:p>
            <a:pPr marL="0" indent="0" algn="just">
              <a:buNone/>
            </a:pPr>
            <a:endParaRPr lang="el-GR" sz="2600" dirty="0">
              <a:solidFill>
                <a:schemeClr val="bg2"/>
              </a:solidFill>
              <a:latin typeface="Arial" panose="020B0604020202020204" pitchFamily="34" charset="0"/>
              <a:cs typeface="Arial" panose="020B0604020202020204" pitchFamily="34" charset="0"/>
            </a:endParaRPr>
          </a:p>
          <a:p>
            <a:pPr marL="0" indent="0" algn="just">
              <a:buNone/>
            </a:pPr>
            <a:r>
              <a:rPr lang="el-GR" sz="2600" dirty="0">
                <a:solidFill>
                  <a:schemeClr val="bg2"/>
                </a:solidFill>
                <a:latin typeface="Arial" panose="020B0604020202020204" pitchFamily="34" charset="0"/>
                <a:cs typeface="Arial" panose="020B0604020202020204" pitchFamily="34" charset="0"/>
              </a:rPr>
              <a:t>Σηματοδοτούν μια δυνατή μάλλον ένδειξη για το είδος και την προοπτική των επιλογών του/της μαθητή/μαθήτριας. </a:t>
            </a:r>
            <a:endParaRPr lang="en-US" sz="2600" dirty="0">
              <a:solidFill>
                <a:schemeClr val="bg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pic>
        <p:nvPicPr>
          <p:cNvPr id="5" name="Picture 4"/>
          <p:cNvPicPr>
            <a:picLocks noChangeAspect="1"/>
          </p:cNvPicPr>
          <p:nvPr/>
        </p:nvPicPr>
        <p:blipFill>
          <a:blip r:embed="rId2"/>
          <a:stretch>
            <a:fillRect/>
          </a:stretch>
        </p:blipFill>
        <p:spPr>
          <a:xfrm>
            <a:off x="10760926" y="646771"/>
            <a:ext cx="1336321" cy="1215483"/>
          </a:xfrm>
          <a:prstGeom prst="rect">
            <a:avLst/>
          </a:prstGeom>
        </p:spPr>
      </p:pic>
    </p:spTree>
    <p:extLst>
      <p:ext uri="{BB962C8B-B14F-4D97-AF65-F5344CB8AC3E}">
        <p14:creationId xmlns:p14="http://schemas.microsoft.com/office/powerpoint/2010/main" val="111816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771" y="150230"/>
            <a:ext cx="10773228" cy="996399"/>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Κ5</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ΕμπορΙου</a:t>
            </a:r>
            <a:r>
              <a:rPr lang="el-GR" b="1" dirty="0">
                <a:solidFill>
                  <a:srgbClr val="002060"/>
                </a:solidFill>
                <a:latin typeface="Arial" panose="020B0604020202020204" pitchFamily="34" charset="0"/>
                <a:cs typeface="Arial" panose="020B0604020202020204" pitchFamily="34" charset="0"/>
              </a:rPr>
              <a:t> &amp; </a:t>
            </a:r>
            <a:r>
              <a:rPr lang="el-GR" b="1" dirty="0" err="1">
                <a:solidFill>
                  <a:srgbClr val="002060"/>
                </a:solidFill>
                <a:latin typeface="Arial" panose="020B0604020202020204" pitchFamily="34" charset="0"/>
                <a:cs typeface="Arial" panose="020B0604020202020204" pitchFamily="34" charset="0"/>
              </a:rPr>
              <a:t>ΥπηρεσιΩν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353316739"/>
              </p:ext>
            </p:extLst>
          </p:nvPr>
        </p:nvGraphicFramePr>
        <p:xfrm>
          <a:off x="1050368" y="1306286"/>
          <a:ext cx="9998631" cy="540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3829" y="188641"/>
            <a:ext cx="10580914" cy="914445"/>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8872740"/>
              </p:ext>
            </p:extLst>
          </p:nvPr>
        </p:nvGraphicFramePr>
        <p:xfrm>
          <a:off x="682171" y="1235075"/>
          <a:ext cx="10871200" cy="5434283"/>
        </p:xfrm>
        <a:graphic>
          <a:graphicData uri="http://schemas.openxmlformats.org/drawingml/2006/table">
            <a:tbl>
              <a:tblPr firstRow="1" bandRow="1">
                <a:tableStyleId>{5C22544A-7EE6-4342-B048-85BDC9FD1C3A}</a:tableStyleId>
              </a:tblPr>
              <a:tblGrid>
                <a:gridCol w="10871200">
                  <a:extLst>
                    <a:ext uri="{9D8B030D-6E8A-4147-A177-3AD203B41FA5}">
                      <a16:colId xmlns:a16="http://schemas.microsoft.com/office/drawing/2014/main" xmlns="" val="20000"/>
                    </a:ext>
                  </a:extLst>
                </a:gridCol>
              </a:tblGrid>
              <a:tr h="794242">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a:t>
                      </a:r>
                      <a:r>
                        <a:rPr lang="en-US" sz="2800" b="1" kern="1200" dirty="0">
                          <a:solidFill>
                            <a:schemeClr val="lt1"/>
                          </a:solidFill>
                          <a:effectLst/>
                          <a:latin typeface="Arial" panose="020B0604020202020204" pitchFamily="34" charset="0"/>
                          <a:ea typeface="+mn-ea"/>
                          <a:cs typeface="Arial" panose="020B0604020202020204" pitchFamily="34" charset="0"/>
                        </a:rPr>
                        <a:t>5</a:t>
                      </a:r>
                      <a:r>
                        <a:rPr lang="el-GR" sz="2800" b="1" kern="1200" dirty="0">
                          <a:solidFill>
                            <a:schemeClr val="lt1"/>
                          </a:solidFill>
                          <a:effectLst/>
                          <a:latin typeface="Arial" panose="020B0604020202020204" pitchFamily="34" charset="0"/>
                          <a:ea typeface="+mn-ea"/>
                          <a:cs typeface="Arial" panose="020B0604020202020204" pitchFamily="34" charset="0"/>
                        </a:rPr>
                        <a:t>: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ΕΜΠΟΡΙΟΥ ΚΑΙ ΥΠΗΡΕΣΙΩΝ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xmlns="" val="10000"/>
                  </a:ext>
                </a:extLst>
              </a:tr>
              <a:tr h="4640041">
                <a:tc>
                  <a:txBody>
                    <a:bodyPr/>
                    <a:lstStyle/>
                    <a:p>
                      <a:pPr marL="0" marR="0" indent="0" algn="just" defTabSz="914400" rtl="0" eaLnBrk="1" fontAlgn="auto" latinLnBrk="0" hangingPunct="1">
                        <a:lnSpc>
                          <a:spcPts val="34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Φυσική Αγωγή, Σχολές Υπαξιωματικών, Οικιακή Οικονομία και Οικολογία, Μαγειρική, Ξενοδοχειακά (ΑΞΙΚ), Επικοινωνία και Σπουδές Διαδικτύου, Πολυμέσα και Γραφικές Τέχνες, Νοσηλευτική, Αξιωματικοί Νοσηλευτικής, Επικοινωνία και ΜΜΕ, Διοίκηση Ξενοδοχείων και Τουρισμού, Εσωτερικής Αρχιτεκτονικής, Κινηματογράφου, Τουρισμού, Δημιουργικού Σχεδιασμού και Ένδυσης, Τεχνών Ήχου και Εικόνας, Διοίκηση Οργανισμών-Μάρκετινγκ και Τουρισμού, Θεωρία και Ιστορία Τέχνης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3" marR="51443" marT="34295" marB="34295"/>
                </a:tc>
                <a:extLst>
                  <a:ext uri="{0D108BD9-81ED-4DB2-BD59-A6C34878D82A}">
                    <a16:rowId xmlns:a16="http://schemas.microsoft.com/office/drawing/2014/main" xmlns="" val="10001"/>
                  </a:ext>
                </a:extLst>
              </a:tr>
            </a:tbl>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308195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498" y="159657"/>
            <a:ext cx="9905998" cy="827314"/>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Κ6</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ΚαλΩν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ΤεχνΩν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780576778"/>
              </p:ext>
            </p:extLst>
          </p:nvPr>
        </p:nvGraphicFramePr>
        <p:xfrm>
          <a:off x="663568" y="1133311"/>
          <a:ext cx="10864863" cy="5390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78971" y="188642"/>
            <a:ext cx="10189029" cy="987016"/>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4424224"/>
              </p:ext>
            </p:extLst>
          </p:nvPr>
        </p:nvGraphicFramePr>
        <p:xfrm>
          <a:off x="348343" y="1042768"/>
          <a:ext cx="11495314" cy="5612077"/>
        </p:xfrm>
        <a:graphic>
          <a:graphicData uri="http://schemas.openxmlformats.org/drawingml/2006/table">
            <a:tbl>
              <a:tblPr firstRow="1" bandRow="1">
                <a:tableStyleId>{5C22544A-7EE6-4342-B048-85BDC9FD1C3A}</a:tableStyleId>
              </a:tblPr>
              <a:tblGrid>
                <a:gridCol w="11495314">
                  <a:extLst>
                    <a:ext uri="{9D8B030D-6E8A-4147-A177-3AD203B41FA5}">
                      <a16:colId xmlns:a16="http://schemas.microsoft.com/office/drawing/2014/main" xmlns="" val="20000"/>
                    </a:ext>
                  </a:extLst>
                </a:gridCol>
              </a:tblGrid>
              <a:tr h="758127">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6: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ΚΑΛΩΝ ΤΕΧΝΩΝ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xmlns="" val="10000"/>
                  </a:ext>
                </a:extLst>
              </a:tr>
              <a:tr h="458312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Θέατρο, Θεωρία και Ιστορία της Τέχνης, Διαχείριση Πολιτισμικού Περιβάλλοντος, Πολιτικές Επιστήμες, Κινηματογράφου, Κοινωνιολογία, Δημοσιογραφία, Επικοινωνία και ΜΜΕ, Επικοινωνία και Σπουδές Διαδικτύου, Πολυμέσα και Γραφικές Τέχνες, Μουσική, Τεχνών Ήχου και Εικόνας, Τουρκικές και Μεσανατολικές Σπουδές, Ψηφιακών Τεχνών και Κινηματογράφου κ.ά.</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accent2"/>
                        </a:solidFill>
                        <a:latin typeface="+mn-lt"/>
                        <a:ea typeface="+mn-ea"/>
                        <a:cs typeface="+mn-cs"/>
                      </a:endParaRPr>
                    </a:p>
                  </a:txBody>
                  <a:tcPr marL="51443" marR="51443" marT="34295" marB="34295"/>
                </a:tc>
                <a:extLst>
                  <a:ext uri="{0D108BD9-81ED-4DB2-BD59-A6C34878D82A}">
                    <a16:rowId xmlns:a16="http://schemas.microsoft.com/office/drawing/2014/main" xmlns="" val="10001"/>
                  </a:ext>
                </a:extLst>
              </a:tr>
            </a:tbl>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90962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355002"/>
            <a:ext cx="9906000" cy="1742086"/>
          </a:xfrm>
          <a:solidFill>
            <a:schemeClr val="accent1"/>
          </a:solidFill>
          <a:ln>
            <a:solidFill>
              <a:schemeClr val="accent1">
                <a:lumMod val="40000"/>
                <a:lumOff val="60000"/>
              </a:schemeClr>
            </a:solidFill>
          </a:ln>
        </p:spPr>
        <p:txBody>
          <a:bodyPr>
            <a:noAutofit/>
          </a:bodyPr>
          <a:lstStyle/>
          <a:p>
            <a:pPr algn="ctr"/>
            <a:r>
              <a:rPr lang="el-GR" altLang="el-GR" sz="3200" b="1" dirty="0">
                <a:solidFill>
                  <a:schemeClr val="accent5">
                    <a:lumMod val="50000"/>
                  </a:schemeClr>
                </a:solidFill>
                <a:latin typeface="Arial" panose="020B0604020202020204" pitchFamily="34" charset="0"/>
                <a:cs typeface="Arial" panose="020B0604020202020204" pitchFamily="34" charset="0"/>
              </a:rPr>
              <a:t>ΣΠΟΥΔΕΣ (ΕΝΔΕΙΚΤΙΚΕΣ) ΑΠΟ </a:t>
            </a:r>
            <a:r>
              <a:rPr lang="el-GR" altLang="el-GR" sz="3200" b="1" dirty="0" err="1">
                <a:solidFill>
                  <a:schemeClr val="accent5">
                    <a:lumMod val="50000"/>
                  </a:schemeClr>
                </a:solidFill>
                <a:latin typeface="Arial" panose="020B0604020202020204" pitchFamily="34" charset="0"/>
                <a:cs typeface="Arial" panose="020B0604020202020204" pitchFamily="34" charset="0"/>
              </a:rPr>
              <a:t>οΛΕΣ</a:t>
            </a:r>
            <a:r>
              <a:rPr lang="el-GR" altLang="el-GR" sz="3200" b="1" dirty="0">
                <a:solidFill>
                  <a:schemeClr val="accent5">
                    <a:lumMod val="50000"/>
                  </a:schemeClr>
                </a:solidFill>
                <a:latin typeface="Arial" panose="020B0604020202020204" pitchFamily="34" charset="0"/>
                <a:cs typeface="Arial" panose="020B0604020202020204" pitchFamily="34" charset="0"/>
              </a:rPr>
              <a:t> ΤΙΣ ΚΑΤΕΥΘΥΝΣΕΙΣ</a:t>
            </a:r>
            <a:r>
              <a:rPr lang="el-GR" altLang="el-GR" sz="2800" b="1" dirty="0">
                <a:solidFill>
                  <a:schemeClr val="accent5">
                    <a:lumMod val="50000"/>
                  </a:schemeClr>
                </a:solidFill>
                <a:latin typeface="Arial" panose="020B0604020202020204" pitchFamily="34" charset="0"/>
                <a:cs typeface="Arial" panose="020B0604020202020204" pitchFamily="34" charset="0"/>
              </a:rPr>
              <a:t/>
            </a:r>
            <a:br>
              <a:rPr lang="el-GR" altLang="el-GR" sz="2800" b="1" dirty="0">
                <a:solidFill>
                  <a:schemeClr val="accent5">
                    <a:lumMod val="50000"/>
                  </a:schemeClr>
                </a:solidFill>
                <a:latin typeface="Arial" panose="020B0604020202020204" pitchFamily="34" charset="0"/>
                <a:cs typeface="Arial" panose="020B0604020202020204" pitchFamily="34" charset="0"/>
              </a:rPr>
            </a:br>
            <a:r>
              <a:rPr lang="el-GR" altLang="el-GR" sz="2800" b="1" dirty="0">
                <a:solidFill>
                  <a:schemeClr val="accent5">
                    <a:lumMod val="50000"/>
                  </a:schemeClr>
                </a:solidFill>
                <a:latin typeface="Arial" panose="020B0604020202020204" pitchFamily="34" charset="0"/>
                <a:cs typeface="Arial" panose="020B0604020202020204" pitchFamily="34" charset="0"/>
              </a:rPr>
              <a:t>(</a:t>
            </a:r>
            <a:r>
              <a:rPr lang="el-GR" altLang="el-GR" sz="2800" b="1" dirty="0" err="1">
                <a:solidFill>
                  <a:schemeClr val="accent5">
                    <a:lumMod val="50000"/>
                  </a:schemeClr>
                </a:solidFill>
                <a:latin typeface="Arial" panose="020B0604020202020204" pitchFamily="34" charset="0"/>
                <a:cs typeface="Arial" panose="020B0604020202020204" pitchFamily="34" charset="0"/>
              </a:rPr>
              <a:t>αναλογα</a:t>
            </a:r>
            <a:r>
              <a:rPr lang="el-GR" altLang="el-GR" sz="2800" b="1" dirty="0">
                <a:solidFill>
                  <a:schemeClr val="accent5">
                    <a:lumMod val="50000"/>
                  </a:schemeClr>
                </a:solidFill>
                <a:latin typeface="Arial" panose="020B0604020202020204" pitchFamily="34" charset="0"/>
                <a:cs typeface="Arial" panose="020B0604020202020204" pitchFamily="34" charset="0"/>
              </a:rPr>
              <a:t> με τα </a:t>
            </a:r>
            <a:r>
              <a:rPr lang="el-GR" altLang="el-GR" sz="2800" b="1" dirty="0" err="1">
                <a:solidFill>
                  <a:schemeClr val="accent5">
                    <a:lumMod val="50000"/>
                  </a:schemeClr>
                </a:solidFill>
                <a:latin typeface="Arial" panose="020B0604020202020204" pitchFamily="34" charset="0"/>
                <a:cs typeface="Arial" panose="020B0604020202020204" pitchFamily="34" charset="0"/>
              </a:rPr>
              <a:t>μαθηματα</a:t>
            </a:r>
            <a:r>
              <a:rPr lang="el-GR" altLang="el-GR" sz="2800" b="1" dirty="0">
                <a:solidFill>
                  <a:schemeClr val="accent5">
                    <a:lumMod val="50000"/>
                  </a:schemeClr>
                </a:solidFill>
                <a:latin typeface="Arial" panose="020B0604020202020204" pitchFamily="34" charset="0"/>
                <a:cs typeface="Arial" panose="020B0604020202020204" pitchFamily="34" charset="0"/>
              </a:rPr>
              <a:t> </a:t>
            </a:r>
            <a:r>
              <a:rPr lang="el-GR" altLang="el-GR" sz="2800" b="1" dirty="0" err="1">
                <a:solidFill>
                  <a:schemeClr val="accent5">
                    <a:lumMod val="50000"/>
                  </a:schemeClr>
                </a:solidFill>
                <a:latin typeface="Arial" panose="020B0604020202020204" pitchFamily="34" charset="0"/>
                <a:cs typeface="Arial" panose="020B0604020202020204" pitchFamily="34" charset="0"/>
              </a:rPr>
              <a:t>επιλογης</a:t>
            </a:r>
            <a:r>
              <a:rPr lang="el-GR" altLang="el-GR" sz="2800" b="1" dirty="0">
                <a:solidFill>
                  <a:schemeClr val="accent5">
                    <a:lumMod val="50000"/>
                  </a:schemeClr>
                </a:solidFill>
                <a:latin typeface="Arial" panose="020B0604020202020204" pitchFamily="34" charset="0"/>
                <a:cs typeface="Arial" panose="020B0604020202020204" pitchFamily="34" charset="0"/>
              </a:rPr>
              <a:t> στη Β΄ και Γ΄ </a:t>
            </a:r>
            <a:r>
              <a:rPr lang="el-GR" altLang="el-GR" sz="2800" b="1" dirty="0" err="1">
                <a:solidFill>
                  <a:schemeClr val="accent5">
                    <a:lumMod val="50000"/>
                  </a:schemeClr>
                </a:solidFill>
                <a:latin typeface="Arial" panose="020B0604020202020204" pitchFamily="34" charset="0"/>
                <a:cs typeface="Arial" panose="020B0604020202020204" pitchFamily="34" charset="0"/>
              </a:rPr>
              <a:t>Λυκειου</a:t>
            </a:r>
            <a:r>
              <a:rPr lang="el-GR" altLang="el-GR" sz="2800" b="1" dirty="0">
                <a:solidFill>
                  <a:schemeClr val="accent5">
                    <a:lumMod val="50000"/>
                  </a:schemeClr>
                </a:solidFill>
                <a:latin typeface="Arial" panose="020B0604020202020204" pitchFamily="34" charset="0"/>
                <a:cs typeface="Arial" panose="020B0604020202020204" pitchFamily="34" charset="0"/>
              </a:rPr>
              <a:t>)</a:t>
            </a:r>
            <a:endParaRPr lang="en-US" sz="2800" b="1"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indent="0" algn="just">
              <a:buNone/>
            </a:pPr>
            <a:r>
              <a:rPr lang="el-GR" sz="2600" b="1" dirty="0">
                <a:solidFill>
                  <a:schemeClr val="accent5">
                    <a:lumMod val="50000"/>
                  </a:schemeClr>
                </a:solidFill>
                <a:latin typeface="Arial" panose="020B0604020202020204" pitchFamily="34" charset="0"/>
                <a:cs typeface="Arial" panose="020B0604020202020204" pitchFamily="34" charset="0"/>
              </a:rPr>
              <a:t>Ψυχολογία, Επιστημών Αγωγής (Δημοτική Εκπαίδευση), Επιστημών Αγωγής (</a:t>
            </a:r>
            <a:r>
              <a:rPr lang="el-GR" sz="2600" b="1" dirty="0" err="1">
                <a:solidFill>
                  <a:schemeClr val="accent5">
                    <a:lumMod val="50000"/>
                  </a:schemeClr>
                </a:solidFill>
                <a:latin typeface="Arial" panose="020B0604020202020204" pitchFamily="34" charset="0"/>
                <a:cs typeface="Arial" panose="020B0604020202020204" pitchFamily="34" charset="0"/>
              </a:rPr>
              <a:t>Προδημοτική</a:t>
            </a:r>
            <a:r>
              <a:rPr lang="el-GR" sz="2600" b="1" dirty="0">
                <a:solidFill>
                  <a:schemeClr val="accent5">
                    <a:lumMod val="50000"/>
                  </a:schemeClr>
                </a:solidFill>
                <a:latin typeface="Arial" panose="020B0604020202020204" pitchFamily="34" charset="0"/>
                <a:cs typeface="Arial" panose="020B0604020202020204" pitchFamily="34" charset="0"/>
              </a:rPr>
              <a:t> Εκπαίδευση), Παιδαγωγικό Ειδικής Αγωγής, Γεωγραφία, </a:t>
            </a:r>
            <a:r>
              <a:rPr lang="el-GR" sz="2600" b="1" dirty="0" err="1">
                <a:solidFill>
                  <a:schemeClr val="accent5">
                    <a:lumMod val="50000"/>
                  </a:schemeClr>
                </a:solidFill>
                <a:latin typeface="Arial" panose="020B0604020202020204" pitchFamily="34" charset="0"/>
                <a:cs typeface="Arial" panose="020B0604020202020204" pitchFamily="34" charset="0"/>
              </a:rPr>
              <a:t>Λογοθεραπεία</a:t>
            </a:r>
            <a:r>
              <a:rPr lang="el-GR" sz="2600" b="1" dirty="0">
                <a:solidFill>
                  <a:schemeClr val="accent5">
                    <a:lumMod val="50000"/>
                  </a:schemeClr>
                </a:solidFill>
                <a:latin typeface="Arial" panose="020B0604020202020204" pitchFamily="34" charset="0"/>
                <a:cs typeface="Arial" panose="020B0604020202020204" pitchFamily="34" charset="0"/>
              </a:rPr>
              <a:t>, Στρατιωτικές Σχολές Υπαξιωματικών, Μαγειρικές Τέχνες, Διοίκηση Ξενοδοχείων και Τουρισμού, Επικοινωνίας και Σπουδών Διαδικτύου ΤΕΠΑΚ, Ολοκληρωμένη Επικοινωνία και Μάρκετινγκ ΤΠΚ, Πολυμέσων και Γραφικών Τεχνών ΤΕΠΑΚ, Α.Σ.ΠΑΙ.Τ.Ε κ.ά.</a:t>
            </a:r>
          </a:p>
          <a:p>
            <a:endParaRPr lang="en-US" dirty="0"/>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40318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609600" y="580571"/>
            <a:ext cx="10972800" cy="472165"/>
          </a:xfrm>
          <a:noFill/>
        </p:spPr>
        <p:txBody>
          <a:bodyPr vert="horz" wrap="square" lIns="91440" tIns="45720" rIns="91440" bIns="45720" numCol="1" rtlCol="0" anchor="ctr" anchorCtr="0" compatLnSpc="1">
            <a:prstTxWarp prst="textNoShape">
              <a:avLst/>
            </a:prstTxWarp>
            <a:noAutofit/>
          </a:bodyPr>
          <a:lstStyle/>
          <a:p>
            <a:r>
              <a:rPr lang="el-GR" b="1" dirty="0">
                <a:solidFill>
                  <a:srgbClr val="002060"/>
                </a:solidFill>
                <a:latin typeface="Arial" panose="020B0604020202020204" pitchFamily="34" charset="0"/>
                <a:cs typeface="Arial" panose="020B0604020202020204" pitchFamily="34" charset="0"/>
              </a:rPr>
              <a:t>ΕΞΕΤΑΖΟΜΕΝΑ ΜΑΘΗΜΑΤΑ  Β΄ ΚΑΙ Γ΄ ΛΥΚΕΙΟΥ</a:t>
            </a:r>
            <a:r>
              <a:rPr lang="el-GR" b="1" dirty="0">
                <a:solidFill>
                  <a:srgbClr val="002060"/>
                </a:solidFill>
              </a:rPr>
              <a:t/>
            </a:r>
            <a:br>
              <a:rPr lang="el-GR" b="1" dirty="0">
                <a:solidFill>
                  <a:srgbClr val="002060"/>
                </a:solidFill>
              </a:rPr>
            </a:br>
            <a:endParaRPr lang="el-GR" b="1" dirty="0">
              <a:solidFill>
                <a:srgbClr val="002060"/>
              </a:solidFill>
            </a:endParaRPr>
          </a:p>
        </p:txBody>
      </p:sp>
      <p:graphicFrame>
        <p:nvGraphicFramePr>
          <p:cNvPr id="47125" name="Group 21"/>
          <p:cNvGraphicFramePr>
            <a:graphicFrameLocks noGrp="1"/>
          </p:cNvGraphicFramePr>
          <p:nvPr>
            <p:ph idx="1"/>
            <p:extLst>
              <p:ext uri="{D42A27DB-BD31-4B8C-83A1-F6EECF244321}">
                <p14:modId xmlns:p14="http://schemas.microsoft.com/office/powerpoint/2010/main" val="3480912703"/>
              </p:ext>
            </p:extLst>
          </p:nvPr>
        </p:nvGraphicFramePr>
        <p:xfrm>
          <a:off x="609600" y="936621"/>
          <a:ext cx="10972800" cy="5805264"/>
        </p:xfrm>
        <a:graphic>
          <a:graphicData uri="http://schemas.openxmlformats.org/drawingml/2006/table">
            <a:tbl>
              <a:tblPr/>
              <a:tblGrid>
                <a:gridCol w="54864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1288306">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Β΄ ΤΑΞΗ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Γ΄ ΤΑΞΗ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16958">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Τα τέσσερα (4) μαθήματα Κατεύθυνσης που παρακολούθησε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Τα τέσσερα (4) μαθήματα Κατεύθυνσης που παρακολούθησε</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bl>
          </a:graphicData>
        </a:graphic>
      </p:graphicFrame>
      <p:sp>
        <p:nvSpPr>
          <p:cNvPr id="2" name="Footer Placeholder 1"/>
          <p:cNvSpPr>
            <a:spLocks noGrp="1"/>
          </p:cNvSpPr>
          <p:nvPr>
            <p:ph type="ftr" sz="quarter" idx="11"/>
          </p:nvPr>
        </p:nvSpPr>
        <p:spPr/>
        <p:txBody>
          <a:bodyPr/>
          <a:lstStyle/>
          <a:p>
            <a:pPr>
              <a:defRPr/>
            </a:pPr>
            <a:r>
              <a:rPr lang="el-GR" smtClean="0"/>
              <a:t>ΥΣΕΑ, ΝΟΕΜΒΡΙΟΣ 2022</a:t>
            </a:r>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1850575" y="457201"/>
            <a:ext cx="8360226" cy="932305"/>
          </a:xfrm>
          <a:solidFill>
            <a:schemeClr val="accent1"/>
          </a:solidFill>
        </p:spPr>
        <p:txBody>
          <a:bodyPr>
            <a:normAutofit/>
          </a:bodyPr>
          <a:lstStyle/>
          <a:p>
            <a:pPr algn="ctr" eaLnBrk="1" hangingPunct="1"/>
            <a:r>
              <a:rPr lang="el-GR" altLang="en-US" b="1" dirty="0" err="1">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ΕξετΑσεις</a:t>
            </a:r>
            <a:r>
              <a:rPr lang="el-GR" altLang="en-US" b="1" dirty="0">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l-GR" altLang="en-US" b="1" dirty="0" err="1">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ΜετΑταξης</a:t>
            </a:r>
            <a:endParaRPr lang="el-GR" altLang="en-US" b="1" dirty="0">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21507" name="Content Placeholder 1"/>
          <p:cNvSpPr>
            <a:spLocks noGrp="1"/>
          </p:cNvSpPr>
          <p:nvPr>
            <p:ph idx="1"/>
          </p:nvPr>
        </p:nvSpPr>
        <p:spPr>
          <a:xfrm>
            <a:off x="1981200" y="1340769"/>
            <a:ext cx="8229600" cy="4392488"/>
          </a:xfrm>
        </p:spPr>
        <p:txBody>
          <a:bodyPr>
            <a:normAutofit fontScale="92500" lnSpcReduction="20000"/>
          </a:bodyPr>
          <a:lstStyle/>
          <a:p>
            <a:pPr algn="just">
              <a:buClr>
                <a:schemeClr val="accent2">
                  <a:lumMod val="75000"/>
                </a:schemeClr>
              </a:buClr>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Οι μαθητές/</a:t>
            </a:r>
            <a:r>
              <a:rPr lang="el-GR" altLang="en-US" sz="2800" b="1" dirty="0" err="1">
                <a:solidFill>
                  <a:schemeClr val="accent5">
                    <a:lumMod val="50000"/>
                  </a:schemeClr>
                </a:solidFill>
                <a:latin typeface="Times New Roman" panose="02020603050405020304" pitchFamily="18" charset="0"/>
                <a:cs typeface="Times New Roman" panose="02020603050405020304" pitchFamily="18" charset="0"/>
              </a:rPr>
              <a:t>τριες</a:t>
            </a: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 που επιθυμούν να μετακινηθούν </a:t>
            </a:r>
          </a:p>
          <a:p>
            <a:pPr marL="0" indent="0" algn="just">
              <a:buClr>
                <a:schemeClr val="accent2">
                  <a:lumMod val="75000"/>
                </a:schemeClr>
              </a:buClr>
              <a:buNone/>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(α) στη Β΄ σε άλλη Κατεύθυνση από την Κατεύθυνση που οδηγεί η  Ομάδα Μαθημάτων Προσανατολισμού (Ο.Μ.Π.) που είχαν στην Α΄ Λυκείου  ή  </a:t>
            </a:r>
          </a:p>
          <a:p>
            <a:pPr marL="0" indent="0" algn="just">
              <a:buClr>
                <a:schemeClr val="accent2">
                  <a:lumMod val="75000"/>
                </a:schemeClr>
              </a:buClr>
              <a:buNone/>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(β) σε άλλη Κατεύθυνση στη Γ΄ από αυτή που είχαν στη Β΄  παρακάθονται σε Εξετάσεις Μετάταξης.</a:t>
            </a:r>
            <a:r>
              <a:rPr lang="el-GR" sz="2800" b="1" dirty="0">
                <a:solidFill>
                  <a:schemeClr val="accent5">
                    <a:lumMod val="50000"/>
                  </a:schemeClr>
                </a:solidFill>
                <a:latin typeface="Times New Roman" panose="02020603050405020304" pitchFamily="18" charset="0"/>
                <a:cs typeface="Times New Roman" panose="02020603050405020304" pitchFamily="18" charset="0"/>
              </a:rPr>
              <a:t> Μπορούν επίσης να αλλάξουν και τα μαθήματα κατεύθυνσης από τη Β΄ στη Γ΄ Λυκείου με εξετάσεις</a:t>
            </a:r>
          </a:p>
          <a:p>
            <a:pPr algn="just">
              <a:buClr>
                <a:schemeClr val="accent2">
                  <a:lumMod val="75000"/>
                </a:schemeClr>
              </a:buClr>
            </a:pPr>
            <a:r>
              <a:rPr lang="el-GR" sz="2800" b="1" dirty="0">
                <a:solidFill>
                  <a:schemeClr val="accent5">
                    <a:lumMod val="50000"/>
                  </a:schemeClr>
                </a:solidFill>
                <a:latin typeface="Times New Roman" panose="02020603050405020304" pitchFamily="18" charset="0"/>
                <a:cs typeface="Times New Roman" panose="02020603050405020304" pitchFamily="18" charset="0"/>
              </a:rPr>
              <a:t>Εξετάσεις Μετάταξης γίνονται Μάιο-Ιούνιο.</a:t>
            </a:r>
          </a:p>
          <a:p>
            <a:pPr algn="just">
              <a:buClr>
                <a:schemeClr val="accent2">
                  <a:lumMod val="75000"/>
                </a:schemeClr>
              </a:buClr>
            </a:pPr>
            <a:endParaRPr lang="el-GR" altLang="en-US" sz="2800" b="1" dirty="0"/>
          </a:p>
        </p:txBody>
      </p:sp>
      <p:sp>
        <p:nvSpPr>
          <p:cNvPr id="4" name="Footer Placeholder 3"/>
          <p:cNvSpPr>
            <a:spLocks noGrp="1"/>
          </p:cNvSpPr>
          <p:nvPr>
            <p:ph type="ftr" sz="quarter" idx="11"/>
          </p:nvPr>
        </p:nvSpPr>
        <p:spPr/>
        <p:txBody>
          <a:bodyPr/>
          <a:lstStyle/>
          <a:p>
            <a:r>
              <a:rPr lang="el-GR" smtClean="0"/>
              <a:t>ΥΣΕΑ, ΝΟΕΜΒΡΙΟΣ 2022</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331" y="5651088"/>
            <a:ext cx="4084863" cy="932305"/>
          </a:xfrm>
          <a:prstGeom prst="rect">
            <a:avLst/>
          </a:prstGeom>
        </p:spPr>
      </p:pic>
    </p:spTree>
    <p:extLst>
      <p:ext uri="{BB962C8B-B14F-4D97-AF65-F5344CB8AC3E}">
        <p14:creationId xmlns:p14="http://schemas.microsoft.com/office/powerpoint/2010/main" val="1061435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9127515"/>
              </p:ext>
            </p:extLst>
          </p:nvPr>
        </p:nvGraphicFramePr>
        <p:xfrm>
          <a:off x="2209801" y="228600"/>
          <a:ext cx="7729653" cy="6394360"/>
        </p:xfrm>
        <a:graphic>
          <a:graphicData uri="http://schemas.openxmlformats.org/drawingml/2006/table">
            <a:tbl>
              <a:tblPr/>
              <a:tblGrid>
                <a:gridCol w="1590881">
                  <a:extLst>
                    <a:ext uri="{9D8B030D-6E8A-4147-A177-3AD203B41FA5}">
                      <a16:colId xmlns:a16="http://schemas.microsoft.com/office/drawing/2014/main" xmlns="" val="20000"/>
                    </a:ext>
                  </a:extLst>
                </a:gridCol>
                <a:gridCol w="1507150">
                  <a:extLst>
                    <a:ext uri="{9D8B030D-6E8A-4147-A177-3AD203B41FA5}">
                      <a16:colId xmlns:a16="http://schemas.microsoft.com/office/drawing/2014/main" xmlns="" val="20001"/>
                    </a:ext>
                  </a:extLst>
                </a:gridCol>
                <a:gridCol w="1508619">
                  <a:extLst>
                    <a:ext uri="{9D8B030D-6E8A-4147-A177-3AD203B41FA5}">
                      <a16:colId xmlns:a16="http://schemas.microsoft.com/office/drawing/2014/main" xmlns="" val="20002"/>
                    </a:ext>
                  </a:extLst>
                </a:gridCol>
                <a:gridCol w="1507150">
                  <a:extLst>
                    <a:ext uri="{9D8B030D-6E8A-4147-A177-3AD203B41FA5}">
                      <a16:colId xmlns:a16="http://schemas.microsoft.com/office/drawing/2014/main" xmlns="" val="20003"/>
                    </a:ext>
                  </a:extLst>
                </a:gridCol>
                <a:gridCol w="1615853">
                  <a:extLst>
                    <a:ext uri="{9D8B030D-6E8A-4147-A177-3AD203B41FA5}">
                      <a16:colId xmlns:a16="http://schemas.microsoft.com/office/drawing/2014/main" xmlns="" val="20004"/>
                    </a:ext>
                  </a:extLst>
                </a:gridCol>
              </a:tblGrid>
              <a:tr h="626986">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1"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Για εισδοχή στη Β΄ Λυκείου</a:t>
                      </a:r>
                      <a:r>
                        <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rPr>
                        <a:t> </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στην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1</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2</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3</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4</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83598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1</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Κλασσικών και Ανθρωπιστικών Σπουδών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64834">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2</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Ξένων Γλωσσών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και Ευρωπαϊκών Σπουδών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44977">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3</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Θετικών Επιστημών </a:t>
                      </a:r>
                      <a:r>
                        <a:rPr kumimoji="0" lang="el-GR" altLang="el-GR" sz="1400" b="0" i="0" u="none" strike="noStrike" cap="none" normalizeH="0" baseline="0" dirty="0" err="1">
                          <a:ln>
                            <a:noFill/>
                          </a:ln>
                          <a:solidFill>
                            <a:schemeClr val="accent5">
                              <a:lumMod val="50000"/>
                            </a:schemeClr>
                          </a:solidFill>
                          <a:effectLst/>
                          <a:latin typeface="Arial Narrow" pitchFamily="34" charset="0"/>
                          <a:cs typeface="Times New Roman" pitchFamily="18" charset="0"/>
                        </a:rPr>
                        <a:t>Βιοεπιστημών</a:t>
                      </a: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Πληροφορικής -Τεχνολογίας</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2.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2.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52155">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4</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Οικονομικών</a:t>
                      </a: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Επιστημών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Οικονομικά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2153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5</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Εμπορίου και Υπηρεσιών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5"/>
                  </a:ext>
                </a:extLst>
              </a:tr>
              <a:tr h="808613">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6</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Καλών Τεχνών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6"/>
                  </a:ext>
                </a:extLst>
              </a:tr>
            </a:tbl>
          </a:graphicData>
        </a:graphic>
      </p:graphicFrame>
      <p:sp>
        <p:nvSpPr>
          <p:cNvPr id="2" name="Footer Placeholder 1"/>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975625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rot="1877891">
            <a:off x="6452210" y="2648423"/>
            <a:ext cx="3095784" cy="228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816404" y="954767"/>
            <a:ext cx="8100336" cy="5073427"/>
          </a:xfrm>
        </p:spPr>
        <p:txBody>
          <a:bodyPr>
            <a:normAutofit fontScale="85000" lnSpcReduction="20000"/>
          </a:bodyPr>
          <a:lstStyle/>
          <a:p>
            <a:pPr algn="just">
              <a:buClr>
                <a:schemeClr val="accent2">
                  <a:lumMod val="75000"/>
                </a:schemeClr>
              </a:buClr>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Οι μαθητές παρακολουθούν το πρόγραμμα των πρωινών μαθημάτων, με ενισχυμένο το μάθημα της Μουσικής σε όλες τις τάξεις και το υπόλοιπο ειδικό πρόγραμμα του Μουσικού Σχολείου σε απογευματινό χρόνο.</a:t>
            </a:r>
          </a:p>
          <a:p>
            <a:pPr marL="0" indent="0" algn="just">
              <a:buClr>
                <a:schemeClr val="accent2">
                  <a:lumMod val="75000"/>
                </a:schemeClr>
              </a:buClr>
              <a:buNone/>
            </a:pPr>
            <a:r>
              <a:rPr lang="el-GR" b="1" u="sng"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Μουσικά Λύκεια λειτουργούν:</a:t>
            </a: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Λευκωσία: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Παγκύπριο</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Γυμνάσιο,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22466711 </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Λεμεσός: Λύκειο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Λανίτειο</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25692050 </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Λάρνακα: Λύκειο Αγίου Γεωργίου,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24638715</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Αμμόχωστος: Λύκειο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Κοκκινοχωρίων</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Φώτη Πίττα,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r>
              <a:rPr lang="en-US" b="1" dirty="0">
                <a:solidFill>
                  <a:schemeClr val="accent5">
                    <a:lumMod val="50000"/>
                  </a:schemeClr>
                </a:solidFill>
                <a:latin typeface="Times New Roman" panose="02020603050405020304" pitchFamily="18" charset="0"/>
                <a:cs typeface="Times New Roman" panose="02020603050405020304" pitchFamily="18" charset="0"/>
              </a:rPr>
              <a:t> 23742853</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a:p>
            <a:pPr marL="0" indent="0" algn="just">
              <a:buClr>
                <a:schemeClr val="accent2">
                  <a:lumMod val="75000"/>
                </a:schemeClr>
              </a:buClr>
              <a:buNone/>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Πάφος: Λύκειο Α΄ Εθνάρχη Μακαρίου Γ΄, </a:t>
            </a:r>
            <a:r>
              <a:rPr lang="el-GR"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τηλ</a:t>
            </a: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b="1" dirty="0">
                <a:solidFill>
                  <a:schemeClr val="accent5">
                    <a:lumMod val="50000"/>
                  </a:schemeClr>
                </a:solidFill>
                <a:latin typeface="Times New Roman" panose="02020603050405020304" pitchFamily="18" charset="0"/>
                <a:cs typeface="Times New Roman" panose="02020603050405020304" pitchFamily="18" charset="0"/>
              </a:rPr>
              <a:t>26932413 </a:t>
            </a:r>
            <a:endPar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Clr>
                <a:schemeClr val="accent2">
                  <a:lumMod val="75000"/>
                </a:schemeClr>
              </a:buClr>
              <a:buNone/>
            </a:pPr>
            <a:r>
              <a:rPr lang="el-GR" b="1" u="sng"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Για περισσότερες πληροφορίες:</a:t>
            </a:r>
            <a:endParaRPr lang="en-US"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a:buClr>
                <a:schemeClr val="accent2">
                  <a:lumMod val="75000"/>
                </a:schemeClr>
              </a:buClr>
            </a:pPr>
            <a:r>
              <a:rPr lang="el-GR"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Σύμβουλος Μουσικού Σχολείου ΥΠΠΑΝ: 22800698</a:t>
            </a:r>
            <a:endParaRPr lang="en-US"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Clr>
                <a:schemeClr val="accent2">
                  <a:lumMod val="75000"/>
                </a:schemeClr>
              </a:buClr>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4"/>
          <p:cNvSpPr/>
          <p:nvPr/>
        </p:nvSpPr>
        <p:spPr>
          <a:xfrm>
            <a:off x="2823107" y="191750"/>
            <a:ext cx="6862760" cy="646331"/>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ΜΟΥΣΙΚΟ ΣΧΟΛΕΙΟ</a:t>
            </a:r>
            <a:endParaRPr lang="en-US"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8" name="AutoShape 2" descr="Image result for music"/>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music"/>
          <p:cNvSpPr>
            <a:spLocks noChangeAspect="1" noChangeArrowheads="1"/>
          </p:cNvSpPr>
          <p:nvPr/>
        </p:nvSpPr>
        <p:spPr bwMode="auto">
          <a:xfrm>
            <a:off x="1754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music"/>
          <p:cNvSpPr>
            <a:spLocks noChangeAspect="1" noChangeArrowheads="1"/>
          </p:cNvSpPr>
          <p:nvPr/>
        </p:nvSpPr>
        <p:spPr bwMode="auto">
          <a:xfrm>
            <a:off x="1869281" y="1603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3392124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8715" y="141515"/>
            <a:ext cx="6447501" cy="1320800"/>
          </a:xfrm>
        </p:spPr>
        <p:txBody>
          <a:bodyPr>
            <a:normAutofit/>
          </a:bodyPr>
          <a:lstStyle/>
          <a:p>
            <a:r>
              <a:rPr lang="el-GR" dirty="0"/>
              <a:t/>
            </a:r>
            <a:br>
              <a:rPr lang="el-GR" dirty="0"/>
            </a:br>
            <a:endParaRPr lang="en-US" dirty="0"/>
          </a:p>
        </p:txBody>
      </p:sp>
      <p:sp>
        <p:nvSpPr>
          <p:cNvPr id="2" name="Content Placeholder 1"/>
          <p:cNvSpPr>
            <a:spLocks noGrp="1"/>
          </p:cNvSpPr>
          <p:nvPr>
            <p:ph idx="1"/>
          </p:nvPr>
        </p:nvSpPr>
        <p:spPr>
          <a:xfrm>
            <a:off x="1141411" y="931089"/>
            <a:ext cx="9472045" cy="4455569"/>
          </a:xfrm>
        </p:spPr>
        <p:txBody>
          <a:bodyPr>
            <a:noAutofit/>
          </a:bodyPr>
          <a:lstStyle/>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Τα Αθλητικά Σχολεία έχουν ως αποστολή την ενίσχυση της αγωνιστικής δραστηριότητας των μαθητών</a:t>
            </a:r>
            <a:r>
              <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αθλητών, την ακαδημαϊκή τους στήριξη, καθώς και την υιοθέτηση ορθής αθλητικής συμπεριφοράς («Ευ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Αγωνίζεσθαι</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a:t>
            </a:r>
          </a:p>
          <a:p>
            <a:pPr marL="0" indent="0" algn="just">
              <a:buClr>
                <a:schemeClr val="accent2">
                  <a:lumMod val="75000"/>
                </a:schemeClr>
              </a:buClr>
              <a:buNone/>
            </a:pPr>
            <a:r>
              <a:rPr lang="el-GR" sz="2200" b="1" u="sng"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Αθλητικά Λύκεια λειτουργούν:</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Λευκωσία: Λύκειο Κύκκου Β’,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22662388</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Λεμεσός: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Λανίτειο</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Λύκειο, τηλ.25692050</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Λάρνακα: Λύκειο Βεργίνας,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24366006</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Πάφος: Λύκειο Εθνάρχη Μακαρίου Γ’,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26932413</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Αμμόχωστος: Λύκειο Παραλιμνίου, </a:t>
            </a:r>
            <a:r>
              <a:rPr lang="el-GR" sz="2200" b="1" dirty="0" err="1">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τηλ</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23811644</a:t>
            </a:r>
          </a:p>
          <a:p>
            <a:pPr algn="just">
              <a:buClr>
                <a:schemeClr val="accent2">
                  <a:lumMod val="75000"/>
                </a:schemeClr>
              </a:buClr>
            </a:pPr>
            <a:r>
              <a:rPr lang="el-GR" sz="2200" b="1" u="sng"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Για περισσότερες πληροφορίες</a:t>
            </a:r>
            <a:r>
              <a:rPr lang="en-US" sz="2200" b="1" u="sng"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a:t>
            </a:r>
            <a:r>
              <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 </a:t>
            </a:r>
            <a:r>
              <a:rPr lang="el-GR"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Σύμβουλος Αθλητικού Σχολείου ΥΠΠΑΝ: 22809535</a:t>
            </a:r>
            <a:endParaRPr lang="en-US" sz="2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buClr>
                <a:schemeClr val="accent2">
                  <a:lumMod val="75000"/>
                </a:schemeClr>
              </a:buClr>
            </a:pPr>
            <a:endParaRPr lang="en-US"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3008497" y="284758"/>
            <a:ext cx="6835414" cy="646331"/>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ΑΘΛΗΤΙΚΟ ΣΧΟΛΕΙΟ</a:t>
            </a:r>
            <a:endParaRPr lang="en-US" sz="36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4000" contrast="71000"/>
                    </a14:imgEffect>
                  </a14:imgLayer>
                </a14:imgProps>
              </a:ext>
              <a:ext uri="{28A0092B-C50C-407E-A947-70E740481C1C}">
                <a14:useLocalDpi xmlns:a14="http://schemas.microsoft.com/office/drawing/2010/main" val="0"/>
              </a:ext>
            </a:extLst>
          </a:blip>
          <a:srcRect/>
          <a:stretch>
            <a:fillRect/>
          </a:stretch>
        </p:blipFill>
        <p:spPr bwMode="auto">
          <a:xfrm rot="643312">
            <a:off x="7040661" y="2792319"/>
            <a:ext cx="3453694" cy="219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169698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697572" cy="1399853"/>
          </a:xfrm>
          <a:solidFill>
            <a:schemeClr val="accent1"/>
          </a:solidFill>
        </p:spPr>
        <p:txBody>
          <a:bodyPr/>
          <a:lstStyle/>
          <a:p>
            <a:r>
              <a:rPr lang="el-GR" sz="2800" b="1" dirty="0">
                <a:solidFill>
                  <a:schemeClr val="bg2"/>
                </a:solidFill>
                <a:latin typeface="Times New Roman" pitchFamily="18" charset="0"/>
              </a:rPr>
              <a:t>(2) </a:t>
            </a:r>
            <a:r>
              <a:rPr lang="el-GR" sz="2800" b="1" dirty="0" err="1">
                <a:solidFill>
                  <a:schemeClr val="bg2"/>
                </a:solidFill>
                <a:latin typeface="Times New Roman" pitchFamily="18" charset="0"/>
              </a:rPr>
              <a:t>Πληροφορηση</a:t>
            </a:r>
            <a:r>
              <a:rPr lang="el-GR" sz="2800" b="1" dirty="0">
                <a:solidFill>
                  <a:schemeClr val="bg2"/>
                </a:solidFill>
                <a:latin typeface="Times New Roman" pitchFamily="18" charset="0"/>
              </a:rPr>
              <a:t> - ΚΟΙΝΩΝΙΑ ΤΩΝ ΕΠΑΓΓΕΛΜΑΤΩΝ </a:t>
            </a:r>
            <a:endParaRPr lang="en-GB" b="1" dirty="0">
              <a:solidFill>
                <a:schemeClr val="bg2"/>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l-GR" sz="2800" dirty="0">
                <a:solidFill>
                  <a:schemeClr val="bg2"/>
                </a:solidFill>
                <a:latin typeface="Times New Roman" pitchFamily="18" charset="0"/>
              </a:rPr>
              <a:t>1.  Γνωριμία  των Επαγγελμάτων:</a:t>
            </a:r>
            <a:r>
              <a:rPr lang="en-US" sz="2800" dirty="0">
                <a:solidFill>
                  <a:schemeClr val="bg2"/>
                </a:solidFill>
                <a:effectLst>
                  <a:outerShdw blurRad="38100" dist="38100" dir="2700000" algn="tl">
                    <a:srgbClr val="C0C0C0"/>
                  </a:outerShdw>
                </a:effectLst>
                <a:latin typeface="Times New Roman" pitchFamily="18" charset="0"/>
              </a:rPr>
              <a:t/>
            </a:r>
            <a:br>
              <a:rPr lang="en-US" sz="2800" dirty="0">
                <a:solidFill>
                  <a:schemeClr val="bg2"/>
                </a:solidFill>
                <a:effectLst>
                  <a:outerShdw blurRad="38100" dist="38100" dir="2700000" algn="tl">
                    <a:srgbClr val="C0C0C0"/>
                  </a:outerShdw>
                </a:effectLst>
                <a:latin typeface="Times New Roman" pitchFamily="18" charset="0"/>
              </a:rPr>
            </a:br>
            <a:r>
              <a:rPr lang="el-GR" sz="2800" dirty="0">
                <a:solidFill>
                  <a:schemeClr val="bg2"/>
                </a:solidFill>
                <a:effectLst>
                  <a:outerShdw blurRad="38100" dist="38100" dir="2700000" algn="tl">
                    <a:srgbClr val="C0C0C0"/>
                  </a:outerShdw>
                </a:effectLst>
                <a:latin typeface="Times New Roman" pitchFamily="18" charset="0"/>
              </a:rPr>
              <a:t>Ομάδες Επαγγελμάτων – Διεθνής/Ευρωπαϊκή κατηγοριοποίηση </a:t>
            </a:r>
            <a:br>
              <a:rPr lang="el-GR" sz="2800" dirty="0">
                <a:solidFill>
                  <a:schemeClr val="bg2"/>
                </a:solidFill>
                <a:effectLst>
                  <a:outerShdw blurRad="38100" dist="38100" dir="2700000" algn="tl">
                    <a:srgbClr val="C0C0C0"/>
                  </a:outerShdw>
                </a:effectLst>
                <a:latin typeface="Times New Roman" pitchFamily="18" charset="0"/>
              </a:rPr>
            </a:br>
            <a:r>
              <a:rPr lang="el-GR" sz="2800" dirty="0">
                <a:solidFill>
                  <a:schemeClr val="bg2"/>
                </a:solidFill>
                <a:effectLst>
                  <a:outerShdw blurRad="38100" dist="38100" dir="2700000" algn="tl">
                    <a:srgbClr val="C0C0C0"/>
                  </a:outerShdw>
                </a:effectLst>
                <a:latin typeface="Times New Roman" pitchFamily="18" charset="0"/>
              </a:rPr>
              <a:t>(αντικείμενο εργασίας/καθήκοντα, συνθήκες εργασίας, επίπεδο και χώρα εκπαίδευσης, προοπτικές απασχόλησης)</a:t>
            </a:r>
            <a:br>
              <a:rPr lang="el-GR" sz="2800" dirty="0">
                <a:solidFill>
                  <a:schemeClr val="bg2"/>
                </a:solidFill>
                <a:effectLst>
                  <a:outerShdw blurRad="38100" dist="38100" dir="2700000" algn="tl">
                    <a:srgbClr val="C0C0C0"/>
                  </a:outerShdw>
                </a:effectLst>
                <a:latin typeface="Times New Roman" pitchFamily="18" charset="0"/>
              </a:rPr>
            </a:br>
            <a:r>
              <a:rPr lang="el-GR" sz="2800" dirty="0">
                <a:solidFill>
                  <a:schemeClr val="bg2"/>
                </a:solidFill>
                <a:effectLst>
                  <a:outerShdw blurRad="38100" dist="38100" dir="2700000" algn="tl">
                    <a:srgbClr val="C0C0C0"/>
                  </a:outerShdw>
                </a:effectLst>
                <a:latin typeface="Times New Roman" pitchFamily="18" charset="0"/>
              </a:rPr>
              <a:t/>
            </a:r>
            <a:br>
              <a:rPr lang="el-GR" sz="2800" dirty="0">
                <a:solidFill>
                  <a:schemeClr val="bg2"/>
                </a:solidFill>
                <a:effectLst>
                  <a:outerShdw blurRad="38100" dist="38100" dir="2700000" algn="tl">
                    <a:srgbClr val="C0C0C0"/>
                  </a:outerShdw>
                </a:effectLst>
                <a:latin typeface="Times New Roman" pitchFamily="18" charset="0"/>
              </a:rPr>
            </a:br>
            <a:r>
              <a:rPr lang="el-GR" sz="2800" dirty="0">
                <a:solidFill>
                  <a:schemeClr val="bg2"/>
                </a:solidFill>
                <a:effectLst>
                  <a:outerShdw blurRad="38100" dist="38100" dir="2700000" algn="tl">
                    <a:srgbClr val="C0C0C0"/>
                  </a:outerShdw>
                </a:effectLst>
                <a:latin typeface="Times New Roman" pitchFamily="18" charset="0"/>
              </a:rPr>
              <a:t>2. Συσχέτιση – Σύνδεση των Ομάδων Επαγγελμάτων  </a:t>
            </a:r>
            <a:br>
              <a:rPr lang="el-GR" sz="2800" dirty="0">
                <a:solidFill>
                  <a:schemeClr val="bg2"/>
                </a:solidFill>
                <a:effectLst>
                  <a:outerShdw blurRad="38100" dist="38100" dir="2700000" algn="tl">
                    <a:srgbClr val="C0C0C0"/>
                  </a:outerShdw>
                </a:effectLst>
                <a:latin typeface="Times New Roman" pitchFamily="18" charset="0"/>
              </a:rPr>
            </a:br>
            <a:r>
              <a:rPr lang="el-GR" sz="2800" dirty="0">
                <a:solidFill>
                  <a:schemeClr val="bg2"/>
                </a:solidFill>
                <a:effectLst>
                  <a:outerShdw blurRad="38100" dist="38100" dir="2700000" algn="tl">
                    <a:srgbClr val="C0C0C0"/>
                  </a:outerShdw>
                </a:effectLst>
                <a:latin typeface="Times New Roman" pitchFamily="18" charset="0"/>
              </a:rPr>
              <a:t>με τους Επαγγελματικούς Τύπους Προσωπικότητας (</a:t>
            </a:r>
            <a:r>
              <a:rPr lang="en-GB" sz="2800" dirty="0">
                <a:solidFill>
                  <a:schemeClr val="bg2"/>
                </a:solidFill>
                <a:effectLst>
                  <a:outerShdw blurRad="38100" dist="38100" dir="2700000" algn="tl">
                    <a:srgbClr val="C0C0C0"/>
                  </a:outerShdw>
                </a:effectLst>
                <a:latin typeface="Times New Roman" pitchFamily="18" charset="0"/>
              </a:rPr>
              <a:t>J. Holland)</a:t>
            </a:r>
            <a:r>
              <a:rPr lang="el-GR" sz="2800" dirty="0">
                <a:effectLst>
                  <a:outerShdw blurRad="38100" dist="38100" dir="2700000" algn="tl">
                    <a:srgbClr val="C0C0C0"/>
                  </a:outerShdw>
                </a:effectLst>
                <a:latin typeface="Times New Roman" pitchFamily="18" charset="0"/>
              </a:rPr>
              <a:t/>
            </a:r>
            <a:br>
              <a:rPr lang="el-GR" sz="2800" dirty="0">
                <a:effectLst>
                  <a:outerShdw blurRad="38100" dist="38100" dir="2700000" algn="tl">
                    <a:srgbClr val="C0C0C0"/>
                  </a:outerShdw>
                </a:effectLst>
                <a:latin typeface="Times New Roman" pitchFamily="18" charset="0"/>
              </a:rPr>
            </a:br>
            <a:endParaRPr lang="en-GB" sz="2800" dirty="0"/>
          </a:p>
        </p:txBody>
      </p:sp>
      <p:sp>
        <p:nvSpPr>
          <p:cNvPr id="4" name="Footer Placeholder 3"/>
          <p:cNvSpPr>
            <a:spLocks noGrp="1"/>
          </p:cNvSpPr>
          <p:nvPr>
            <p:ph type="ftr" sz="quarter" idx="11"/>
          </p:nvPr>
        </p:nvSpPr>
        <p:spPr/>
        <p:txBody>
          <a:bodyPr/>
          <a:lstStyle/>
          <a:p>
            <a:r>
              <a:rPr lang="el-GR" smtClean="0"/>
              <a:t>ΥΣΕΑ, ΝΟΕΜΒΡΙΟΣ 2022</a:t>
            </a:r>
            <a:endParaRPr lang="en-US" dirty="0"/>
          </a:p>
        </p:txBody>
      </p:sp>
      <p:pic>
        <p:nvPicPr>
          <p:cNvPr id="5" name="Picture 4"/>
          <p:cNvPicPr>
            <a:picLocks noChangeAspect="1"/>
          </p:cNvPicPr>
          <p:nvPr/>
        </p:nvPicPr>
        <p:blipFill>
          <a:blip r:embed="rId2"/>
          <a:stretch>
            <a:fillRect/>
          </a:stretch>
        </p:blipFill>
        <p:spPr>
          <a:xfrm>
            <a:off x="11047411" y="163029"/>
            <a:ext cx="1074137" cy="910977"/>
          </a:xfrm>
          <a:prstGeom prst="rect">
            <a:avLst/>
          </a:prstGeom>
        </p:spPr>
      </p:pic>
    </p:spTree>
    <p:extLst>
      <p:ext uri="{BB962C8B-B14F-4D97-AF65-F5344CB8AC3E}">
        <p14:creationId xmlns:p14="http://schemas.microsoft.com/office/powerpoint/2010/main" val="2666923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2"/>
          <p:cNvSpPr>
            <a:spLocks noChangeArrowheads="1" noChangeShapeType="1" noTextEdit="1"/>
          </p:cNvSpPr>
          <p:nvPr/>
        </p:nvSpPr>
        <p:spPr bwMode="auto">
          <a:xfrm>
            <a:off x="1488399" y="196884"/>
            <a:ext cx="6888899" cy="1556826"/>
          </a:xfrm>
          <a:prstGeom prst="rect">
            <a:avLst/>
          </a:prstGeom>
        </p:spPr>
        <p:txBody>
          <a:bodyPr wrap="none" fromWordArt="1">
            <a:prstTxWarp prst="textPlain">
              <a:avLst>
                <a:gd name="adj" fmla="val 51284"/>
              </a:avLst>
            </a:prstTxWarp>
          </a:bodyPr>
          <a:lstStyle/>
          <a:p>
            <a:pPr algn="ctr"/>
            <a:r>
              <a:rPr lang="el-GR" sz="2700" b="1" dirty="0">
                <a:solidFill>
                  <a:schemeClr val="accent2"/>
                </a:solidFill>
                <a:latin typeface="Arial" panose="020B0604020202020204" pitchFamily="34" charset="0"/>
                <a:cs typeface="Arial" panose="020B0604020202020204" pitchFamily="34" charset="0"/>
              </a:rPr>
              <a:t>ΤΕΧΝΙΚΗ ΚΑΙ ΕΠΑΓΓΕΛΜΑΤΙΚΗ </a:t>
            </a:r>
            <a:endParaRPr lang="en-US" sz="2700" b="1" dirty="0">
              <a:solidFill>
                <a:schemeClr val="accent2"/>
              </a:solidFill>
              <a:latin typeface="Arial" panose="020B0604020202020204" pitchFamily="34" charset="0"/>
              <a:cs typeface="Arial" panose="020B0604020202020204" pitchFamily="34" charset="0"/>
            </a:endParaRPr>
          </a:p>
          <a:p>
            <a:pPr algn="ctr"/>
            <a:r>
              <a:rPr lang="el-GR" sz="2700" b="1" dirty="0">
                <a:solidFill>
                  <a:schemeClr val="accent2"/>
                </a:solidFill>
                <a:latin typeface="Arial" panose="020B0604020202020204" pitchFamily="34" charset="0"/>
                <a:cs typeface="Arial" panose="020B0604020202020204" pitchFamily="34" charset="0"/>
              </a:rPr>
              <a:t>ΕΚΠΑΙΔΕΥΣΗ</a:t>
            </a:r>
            <a:endParaRPr lang="en-US" sz="2700" b="1" dirty="0">
              <a:solidFill>
                <a:schemeClr val="accent2"/>
              </a:solidFill>
              <a:latin typeface="Arial" panose="020B0604020202020204" pitchFamily="34" charset="0"/>
              <a:cs typeface="Arial" panose="020B0604020202020204" pitchFamily="34" charset="0"/>
            </a:endParaRPr>
          </a:p>
        </p:txBody>
      </p:sp>
      <p:sp>
        <p:nvSpPr>
          <p:cNvPr id="8195" name="Text Box 18"/>
          <p:cNvSpPr txBox="1">
            <a:spLocks noChangeArrowheads="1"/>
          </p:cNvSpPr>
          <p:nvPr/>
        </p:nvSpPr>
        <p:spPr bwMode="auto">
          <a:xfrm>
            <a:off x="2424115" y="4055099"/>
            <a:ext cx="3527425" cy="300082"/>
          </a:xfrm>
          <a:prstGeom prst="rect">
            <a:avLst/>
          </a:prstGeom>
          <a:noFill/>
          <a:ln w="9525" algn="ctr">
            <a:noFill/>
            <a:miter lim="800000"/>
            <a:headEnd/>
            <a:tailEnd/>
          </a:ln>
        </p:spPr>
        <p:txBody>
          <a:bodyPr>
            <a:spAutoFit/>
          </a:bodyPr>
          <a:lstStyle/>
          <a:p>
            <a:pPr algn="l">
              <a:spcBef>
                <a:spcPct val="50000"/>
              </a:spcBef>
            </a:pPr>
            <a:endParaRPr lang="el-GR" sz="1350">
              <a:latin typeface="Arial" pitchFamily="34" charset="0"/>
            </a:endParaRPr>
          </a:p>
        </p:txBody>
      </p:sp>
      <p:sp>
        <p:nvSpPr>
          <p:cNvPr id="8197" name="Text Box 46"/>
          <p:cNvSpPr txBox="1">
            <a:spLocks noChangeArrowheads="1"/>
          </p:cNvSpPr>
          <p:nvPr/>
        </p:nvSpPr>
        <p:spPr bwMode="auto">
          <a:xfrm>
            <a:off x="5499102" y="4199335"/>
            <a:ext cx="184731" cy="300082"/>
          </a:xfrm>
          <a:prstGeom prst="rect">
            <a:avLst/>
          </a:prstGeom>
          <a:noFill/>
          <a:ln w="9525" algn="ctr">
            <a:noFill/>
            <a:miter lim="800000"/>
            <a:headEnd/>
            <a:tailEnd/>
          </a:ln>
        </p:spPr>
        <p:txBody>
          <a:bodyPr wrap="none">
            <a:spAutoFit/>
          </a:bodyPr>
          <a:lstStyle/>
          <a:p>
            <a:pPr algn="l"/>
            <a:endParaRPr lang="el-GR" sz="1350">
              <a:latin typeface="Arial" pitchFamily="34" charset="0"/>
            </a:endParaRPr>
          </a:p>
        </p:txBody>
      </p:sp>
      <p:sp>
        <p:nvSpPr>
          <p:cNvPr id="78897" name="Text Box 49"/>
          <p:cNvSpPr txBox="1">
            <a:spLocks noChangeArrowheads="1"/>
          </p:cNvSpPr>
          <p:nvPr/>
        </p:nvSpPr>
        <p:spPr bwMode="auto">
          <a:xfrm>
            <a:off x="1524002" y="1052736"/>
            <a:ext cx="3059113" cy="227178"/>
          </a:xfrm>
          <a:prstGeom prst="rect">
            <a:avLst/>
          </a:prstGeom>
          <a:noFill/>
          <a:ln w="12700" cap="sq" algn="ctr">
            <a:noFill/>
            <a:miter lim="800000"/>
            <a:headEnd/>
            <a:tailEnd/>
          </a:ln>
          <a:effectLst/>
        </p:spPr>
        <p:txBody>
          <a:bodyPr>
            <a:spAutoFit/>
          </a:bodyPr>
          <a:lstStyle/>
          <a:p>
            <a:pPr>
              <a:lnSpc>
                <a:spcPct val="50000"/>
              </a:lnSpc>
              <a:spcBef>
                <a:spcPct val="50000"/>
              </a:spcBef>
              <a:defRPr/>
            </a:pPr>
            <a:endParaRPr lang="el-GR" sz="1500" b="1" dirty="0">
              <a:effectLst>
                <a:outerShdw blurRad="38100" dist="38100" dir="2700000" algn="tl">
                  <a:srgbClr val="000000"/>
                </a:outerShdw>
              </a:effectLst>
              <a:latin typeface="Comic Sans MS" pitchFamily="66" charset="0"/>
            </a:endParaRPr>
          </a:p>
        </p:txBody>
      </p:sp>
      <p:pic>
        <p:nvPicPr>
          <p:cNvPr id="4" name="Picture 3"/>
          <p:cNvPicPr>
            <a:picLocks noChangeAspect="1"/>
          </p:cNvPicPr>
          <p:nvPr/>
        </p:nvPicPr>
        <p:blipFill>
          <a:blip r:embed="rId3"/>
          <a:stretch>
            <a:fillRect/>
          </a:stretch>
        </p:blipFill>
        <p:spPr>
          <a:xfrm>
            <a:off x="7115278" y="2577128"/>
            <a:ext cx="2480926" cy="3544495"/>
          </a:xfrm>
          <a:prstGeom prst="rect">
            <a:avLst/>
          </a:prstGeom>
        </p:spPr>
      </p:pic>
      <p:pic>
        <p:nvPicPr>
          <p:cNvPr id="5" name="Picture 4">
            <a:extLst>
              <a:ext uri="{FF2B5EF4-FFF2-40B4-BE49-F238E27FC236}">
                <a16:creationId xmlns:a16="http://schemas.microsoft.com/office/drawing/2014/main" xmlns="" id="{8AA882D9-1108-436C-8066-68B7EE687772}"/>
              </a:ext>
            </a:extLst>
          </p:cNvPr>
          <p:cNvPicPr>
            <a:picLocks noChangeAspect="1"/>
          </p:cNvPicPr>
          <p:nvPr/>
        </p:nvPicPr>
        <p:blipFill>
          <a:blip r:embed="rId4"/>
          <a:stretch>
            <a:fillRect/>
          </a:stretch>
        </p:blipFill>
        <p:spPr>
          <a:xfrm>
            <a:off x="9596204" y="857251"/>
            <a:ext cx="2290995" cy="5139975"/>
          </a:xfrm>
          <a:prstGeom prst="rect">
            <a:avLst/>
          </a:prstGeom>
        </p:spPr>
      </p:pic>
      <p:pic>
        <p:nvPicPr>
          <p:cNvPr id="6" name="Picture 5">
            <a:extLst>
              <a:ext uri="{FF2B5EF4-FFF2-40B4-BE49-F238E27FC236}">
                <a16:creationId xmlns:a16="http://schemas.microsoft.com/office/drawing/2014/main" xmlns="" id="{6F294E52-EF0D-4412-8993-7BB4B1430EAF}"/>
              </a:ext>
            </a:extLst>
          </p:cNvPr>
          <p:cNvPicPr>
            <a:picLocks noChangeAspect="1"/>
          </p:cNvPicPr>
          <p:nvPr/>
        </p:nvPicPr>
        <p:blipFill>
          <a:blip r:embed="rId5"/>
          <a:stretch>
            <a:fillRect/>
          </a:stretch>
        </p:blipFill>
        <p:spPr>
          <a:xfrm>
            <a:off x="89723" y="2609562"/>
            <a:ext cx="7519341" cy="3544495"/>
          </a:xfrm>
          <a:prstGeom prst="rect">
            <a:avLst/>
          </a:prstGeom>
        </p:spPr>
      </p:pic>
      <p:sp>
        <p:nvSpPr>
          <p:cNvPr id="2" name="Footer Placeholder 1"/>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111506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41411" y="936703"/>
            <a:ext cx="9312267" cy="564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621283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0" cy="7101408"/>
          </a:xfrm>
          <a:prstGeom prst="rect">
            <a:avLst/>
          </a:prstGeom>
        </p:spPr>
      </p:pic>
      <p:sp>
        <p:nvSpPr>
          <p:cNvPr id="3" name="Footer Placeholder 2"/>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200559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mtClean="0"/>
              <a:t>ΥΣΕΑ, ΝΟΕΜΒΡΙΟΣ 2022</a:t>
            </a:r>
            <a:endParaRPr lang="en-GB"/>
          </a:p>
        </p:txBody>
      </p:sp>
      <p:pic>
        <p:nvPicPr>
          <p:cNvPr id="3" name="Picture 2"/>
          <p:cNvPicPr>
            <a:picLocks noChangeAspect="1"/>
          </p:cNvPicPr>
          <p:nvPr/>
        </p:nvPicPr>
        <p:blipFill>
          <a:blip r:embed="rId3"/>
          <a:stretch>
            <a:fillRect/>
          </a:stretch>
        </p:blipFill>
        <p:spPr>
          <a:xfrm>
            <a:off x="1226372" y="642937"/>
            <a:ext cx="9303515" cy="58459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mtClean="0"/>
              <a:t>ΥΣΕΑ, ΝΟΕΜΒΡΙΟΣ 2022</a:t>
            </a:r>
            <a:endParaRPr lang="en-GB"/>
          </a:p>
        </p:txBody>
      </p:sp>
      <p:pic>
        <p:nvPicPr>
          <p:cNvPr id="4" name="Picture 3"/>
          <p:cNvPicPr>
            <a:picLocks noChangeAspect="1"/>
          </p:cNvPicPr>
          <p:nvPr/>
        </p:nvPicPr>
        <p:blipFill>
          <a:blip r:embed="rId3"/>
          <a:stretch>
            <a:fillRect/>
          </a:stretch>
        </p:blipFill>
        <p:spPr>
          <a:xfrm>
            <a:off x="1262062" y="828675"/>
            <a:ext cx="9667875" cy="52006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mtClean="0"/>
              <a:t>ΥΣΕΑ, ΝΟΕΜΒΡΙΟΣ 2022</a:t>
            </a:r>
            <a:endParaRPr lang="en-GB"/>
          </a:p>
        </p:txBody>
      </p:sp>
      <p:pic>
        <p:nvPicPr>
          <p:cNvPr id="4" name="Picture 3"/>
          <p:cNvPicPr>
            <a:picLocks noChangeAspect="1"/>
          </p:cNvPicPr>
          <p:nvPr/>
        </p:nvPicPr>
        <p:blipFill>
          <a:blip r:embed="rId3"/>
          <a:stretch>
            <a:fillRect/>
          </a:stretch>
        </p:blipFill>
        <p:spPr>
          <a:xfrm>
            <a:off x="2485015" y="147638"/>
            <a:ext cx="7240009" cy="6546412"/>
          </a:xfrm>
          <a:prstGeom prst="rect">
            <a:avLst/>
          </a:prstGeom>
        </p:spPr>
      </p:pic>
    </p:spTree>
    <p:extLst>
      <p:ext uri="{BB962C8B-B14F-4D97-AF65-F5344CB8AC3E}">
        <p14:creationId xmlns:p14="http://schemas.microsoft.com/office/powerpoint/2010/main" val="1363967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mtClean="0"/>
              <a:t>ΥΣΕΑ, ΝΟΕΜΒΡΙΟΣ 2022</a:t>
            </a:r>
            <a:endParaRPr lang="en-GB"/>
          </a:p>
        </p:txBody>
      </p:sp>
      <p:pic>
        <p:nvPicPr>
          <p:cNvPr id="3" name="Picture 2"/>
          <p:cNvPicPr>
            <a:picLocks noChangeAspect="1"/>
          </p:cNvPicPr>
          <p:nvPr/>
        </p:nvPicPr>
        <p:blipFill>
          <a:blip r:embed="rId3"/>
          <a:stretch>
            <a:fillRect/>
          </a:stretch>
        </p:blipFill>
        <p:spPr>
          <a:xfrm>
            <a:off x="2319337" y="66675"/>
            <a:ext cx="7523910" cy="6554800"/>
          </a:xfrm>
          <a:prstGeom prst="rect">
            <a:avLst/>
          </a:prstGeom>
        </p:spPr>
      </p:pic>
    </p:spTree>
    <p:extLst>
      <p:ext uri="{BB962C8B-B14F-4D97-AF65-F5344CB8AC3E}">
        <p14:creationId xmlns:p14="http://schemas.microsoft.com/office/powerpoint/2010/main" val="2150438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1592" y="917719"/>
            <a:ext cx="10061208" cy="3231361"/>
          </a:xfrm>
          <a:prstGeom prst="rect">
            <a:avLst/>
          </a:prstGeom>
        </p:spPr>
      </p:pic>
      <p:pic>
        <p:nvPicPr>
          <p:cNvPr id="5" name="Picture 4"/>
          <p:cNvPicPr>
            <a:picLocks noChangeAspect="1"/>
          </p:cNvPicPr>
          <p:nvPr/>
        </p:nvPicPr>
        <p:blipFill>
          <a:blip r:embed="rId3"/>
          <a:stretch>
            <a:fillRect/>
          </a:stretch>
        </p:blipFill>
        <p:spPr>
          <a:xfrm>
            <a:off x="3744686" y="3738715"/>
            <a:ext cx="4978400" cy="3068995"/>
          </a:xfrm>
          <a:prstGeom prst="rect">
            <a:avLst/>
          </a:prstGeom>
        </p:spPr>
      </p:pic>
      <p:sp>
        <p:nvSpPr>
          <p:cNvPr id="3" name="TextBox 2">
            <a:extLst>
              <a:ext uri="{FF2B5EF4-FFF2-40B4-BE49-F238E27FC236}">
                <a16:creationId xmlns:a16="http://schemas.microsoft.com/office/drawing/2014/main" xmlns="" id="{D355F60B-038C-4D72-9D08-440D1B6B20E3}"/>
              </a:ext>
            </a:extLst>
          </p:cNvPr>
          <p:cNvSpPr txBox="1"/>
          <p:nvPr/>
        </p:nvSpPr>
        <p:spPr>
          <a:xfrm>
            <a:off x="1901371" y="153383"/>
            <a:ext cx="7902763" cy="646331"/>
          </a:xfrm>
          <a:prstGeom prst="rect">
            <a:avLst/>
          </a:prstGeom>
          <a:solidFill>
            <a:schemeClr val="accent1"/>
          </a:solidFill>
          <a:ln>
            <a:solidFill>
              <a:schemeClr val="accent1">
                <a:lumMod val="40000"/>
                <a:lumOff val="60000"/>
              </a:schemeClr>
            </a:solidFill>
          </a:ln>
        </p:spPr>
        <p:txBody>
          <a:bodyPr wrap="square" rtlCol="0">
            <a:spAutoFit/>
          </a:bodyPr>
          <a:lstStyle/>
          <a:p>
            <a:pPr algn="ctr"/>
            <a:r>
              <a:rPr lang="el-GR" sz="3600" b="1" dirty="0">
                <a:solidFill>
                  <a:srgbClr val="002060"/>
                </a:solidFill>
              </a:rPr>
              <a:t>ΠΡΑΚΤΙΚΗ ΕΞΑΣΚΗΣΗ ΣΤΗ ΒΙΟΜΗΧΑΝΙΑ</a:t>
            </a:r>
            <a:endParaRPr lang="en-US" sz="3600" b="1" dirty="0">
              <a:solidFill>
                <a:srgbClr val="002060"/>
              </a:solidFill>
            </a:endParaRPr>
          </a:p>
        </p:txBody>
      </p:sp>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032965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457200"/>
            <a:ext cx="9698113" cy="868866"/>
          </a:xfrm>
        </p:spPr>
        <p:txBody>
          <a:bodyPr>
            <a:normAutofit fontScale="90000"/>
          </a:bodyPr>
          <a:lstStyle/>
          <a:p>
            <a:pPr algn="ctr"/>
            <a:r>
              <a:rPr lang="el-GR" dirty="0"/>
              <a:t> </a:t>
            </a:r>
            <a:r>
              <a:rPr lang="el-GR" dirty="0" err="1">
                <a:solidFill>
                  <a:schemeClr val="bg2"/>
                </a:solidFill>
              </a:rPr>
              <a:t>Σταδια</a:t>
            </a:r>
            <a:r>
              <a:rPr lang="el-GR" dirty="0">
                <a:solidFill>
                  <a:schemeClr val="bg2"/>
                </a:solidFill>
              </a:rPr>
              <a:t> </a:t>
            </a:r>
            <a:r>
              <a:rPr lang="el-GR" dirty="0" err="1">
                <a:solidFill>
                  <a:schemeClr val="bg2"/>
                </a:solidFill>
              </a:rPr>
              <a:t>υλοποιησησ</a:t>
            </a:r>
            <a:r>
              <a:rPr lang="el-GR" dirty="0">
                <a:solidFill>
                  <a:schemeClr val="bg2"/>
                </a:solidFill>
              </a:rPr>
              <a:t> της </a:t>
            </a:r>
            <a:r>
              <a:rPr lang="el-GR" dirty="0" err="1">
                <a:solidFill>
                  <a:schemeClr val="bg2"/>
                </a:solidFill>
              </a:rPr>
              <a:t>διεργασιασ</a:t>
            </a:r>
            <a:r>
              <a:rPr lang="el-GR" dirty="0">
                <a:solidFill>
                  <a:schemeClr val="bg2"/>
                </a:solidFill>
              </a:rPr>
              <a:t> </a:t>
            </a:r>
            <a:br>
              <a:rPr lang="el-GR" dirty="0">
                <a:solidFill>
                  <a:schemeClr val="bg2"/>
                </a:solidFill>
              </a:rPr>
            </a:br>
            <a:r>
              <a:rPr lang="el-GR" dirty="0">
                <a:solidFill>
                  <a:schemeClr val="bg2"/>
                </a:solidFill>
              </a:rPr>
              <a:t>της </a:t>
            </a:r>
            <a:r>
              <a:rPr lang="el-GR" dirty="0" err="1">
                <a:solidFill>
                  <a:schemeClr val="bg2"/>
                </a:solidFill>
              </a:rPr>
              <a:t>επαγγελματικησ</a:t>
            </a:r>
            <a:r>
              <a:rPr lang="el-GR" dirty="0">
                <a:solidFill>
                  <a:schemeClr val="bg2"/>
                </a:solidFill>
              </a:rPr>
              <a:t> </a:t>
            </a:r>
            <a:r>
              <a:rPr lang="el-GR" dirty="0" err="1">
                <a:solidFill>
                  <a:schemeClr val="bg2"/>
                </a:solidFill>
              </a:rPr>
              <a:t>συμβουλευτικησ</a:t>
            </a:r>
            <a:endParaRPr lang="en-GB" dirty="0">
              <a:solidFill>
                <a:schemeClr val="bg2"/>
              </a:solidFill>
            </a:endParaRPr>
          </a:p>
        </p:txBody>
      </p:sp>
      <p:graphicFrame>
        <p:nvGraphicFramePr>
          <p:cNvPr id="4" name="Diagram 3"/>
          <p:cNvGraphicFramePr/>
          <p:nvPr/>
        </p:nvGraphicFramePr>
        <p:xfrm>
          <a:off x="2564780" y="1516566"/>
          <a:ext cx="7092176" cy="454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052198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16632"/>
            <a:ext cx="8229600" cy="1143000"/>
          </a:xfrm>
        </p:spPr>
        <p:txBody>
          <a:bodyPr>
            <a:normAutofit fontScale="90000"/>
          </a:bodyPr>
          <a:lstStyle/>
          <a:p>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ασκηση</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υλοποιησης</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των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αλληλοεξαρτώμενων</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σταδιων</a:t>
            </a:r>
            <a:r>
              <a:rPr lang="el-GR"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32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επιλογησ</a:t>
            </a:r>
            <a:endParaRPr lang="en-GB"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2494700"/>
              </p:ext>
            </p:extLst>
          </p:nvPr>
        </p:nvGraphicFramePr>
        <p:xfrm>
          <a:off x="1981200" y="1600200"/>
          <a:ext cx="8229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Up Arrow 4"/>
          <p:cNvSpPr/>
          <p:nvPr/>
        </p:nvSpPr>
        <p:spPr>
          <a:xfrm>
            <a:off x="3071664" y="5157192"/>
            <a:ext cx="6624736" cy="1080120"/>
          </a:xfrm>
          <a:prstGeom prst="curvedUp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Down Arrow 10"/>
          <p:cNvSpPr/>
          <p:nvPr/>
        </p:nvSpPr>
        <p:spPr>
          <a:xfrm rot="10800000" flipV="1">
            <a:off x="3276600" y="1667236"/>
            <a:ext cx="5562600" cy="99976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385180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315137" y="334537"/>
            <a:ext cx="7219156" cy="1383404"/>
          </a:xfrm>
          <a:solidFill>
            <a:schemeClr val="accent1"/>
          </a:solidFill>
          <a:ln>
            <a:solidFill>
              <a:schemeClr val="accent1"/>
            </a:solidFill>
          </a:ln>
        </p:spPr>
        <p:txBody>
          <a:bodyPr>
            <a:noAutofit/>
          </a:bodyPr>
          <a:lstStyle/>
          <a:p>
            <a:pPr algn="ctr"/>
            <a:r>
              <a:rPr lang="en-GB" sz="2200" b="1" dirty="0">
                <a:solidFill>
                  <a:schemeClr val="bg2"/>
                </a:solidFill>
                <a:latin typeface="Arial" panose="020B0604020202020204" pitchFamily="34" charset="0"/>
                <a:cs typeface="Arial" panose="020B0604020202020204" pitchFamily="34" charset="0"/>
              </a:rPr>
              <a:t>(2) </a:t>
            </a:r>
            <a:r>
              <a:rPr lang="el-GR" sz="2200" b="1" dirty="0" err="1">
                <a:solidFill>
                  <a:schemeClr val="bg2"/>
                </a:solidFill>
                <a:latin typeface="Arial" panose="020B0604020202020204" pitchFamily="34" charset="0"/>
                <a:cs typeface="Arial" panose="020B0604020202020204" pitchFamily="34" charset="0"/>
              </a:rPr>
              <a:t>Πληροφ</a:t>
            </a:r>
            <a:r>
              <a:rPr lang="en-GB" sz="2200" b="1" dirty="0">
                <a:solidFill>
                  <a:schemeClr val="bg2"/>
                </a:solidFill>
                <a:latin typeface="Arial" panose="020B0604020202020204" pitchFamily="34" charset="0"/>
                <a:cs typeface="Arial" panose="020B0604020202020204" pitchFamily="34" charset="0"/>
              </a:rPr>
              <a:t>o</a:t>
            </a:r>
            <a:r>
              <a:rPr lang="el-GR" sz="2200" b="1" dirty="0" err="1">
                <a:solidFill>
                  <a:schemeClr val="bg2"/>
                </a:solidFill>
                <a:latin typeface="Arial" panose="020B0604020202020204" pitchFamily="34" charset="0"/>
                <a:cs typeface="Arial" panose="020B0604020202020204" pitchFamily="34" charset="0"/>
              </a:rPr>
              <a:t>ρηση</a:t>
            </a:r>
            <a:r>
              <a:rPr lang="el-GR" sz="2200" b="1" dirty="0">
                <a:solidFill>
                  <a:schemeClr val="bg2"/>
                </a:solidFill>
                <a:latin typeface="Arial" panose="020B0604020202020204" pitchFamily="34" charset="0"/>
                <a:cs typeface="Arial" panose="020B0604020202020204" pitchFamily="34" charset="0"/>
              </a:rPr>
              <a:t> - </a:t>
            </a:r>
            <a:r>
              <a:rPr lang="el-GR" sz="2200" b="1" dirty="0" err="1">
                <a:solidFill>
                  <a:schemeClr val="bg2"/>
                </a:solidFill>
                <a:latin typeface="Arial" panose="020B0604020202020204" pitchFamily="34" charset="0"/>
                <a:cs typeface="Arial" panose="020B0604020202020204" pitchFamily="34" charset="0"/>
              </a:rPr>
              <a:t>Κοινων</a:t>
            </a:r>
            <a:r>
              <a:rPr lang="en-GB" sz="2200" b="1" dirty="0" err="1">
                <a:solidFill>
                  <a:schemeClr val="bg2"/>
                </a:solidFill>
                <a:latin typeface="Arial" panose="020B0604020202020204" pitchFamily="34" charset="0"/>
                <a:cs typeface="Arial" panose="020B0604020202020204" pitchFamily="34" charset="0"/>
              </a:rPr>
              <a:t>i</a:t>
            </a:r>
            <a:r>
              <a:rPr lang="el-GR" sz="2200" b="1" dirty="0">
                <a:solidFill>
                  <a:schemeClr val="bg2"/>
                </a:solidFill>
                <a:latin typeface="Arial" panose="020B0604020202020204" pitchFamily="34" charset="0"/>
                <a:cs typeface="Arial" panose="020B0604020202020204" pitchFamily="34" charset="0"/>
              </a:rPr>
              <a:t>α των </a:t>
            </a:r>
            <a:r>
              <a:rPr lang="el-GR" sz="2200" b="1" dirty="0" err="1">
                <a:solidFill>
                  <a:schemeClr val="bg2"/>
                </a:solidFill>
                <a:latin typeface="Arial" panose="020B0604020202020204" pitchFamily="34" charset="0"/>
                <a:cs typeface="Arial" panose="020B0604020202020204" pitchFamily="34" charset="0"/>
              </a:rPr>
              <a:t>Επαγγελμ</a:t>
            </a:r>
            <a:r>
              <a:rPr lang="en-GB" sz="2200" b="1" dirty="0">
                <a:solidFill>
                  <a:schemeClr val="bg2"/>
                </a:solidFill>
                <a:latin typeface="Arial" panose="020B0604020202020204" pitchFamily="34" charset="0"/>
                <a:cs typeface="Arial" panose="020B0604020202020204" pitchFamily="34" charset="0"/>
              </a:rPr>
              <a:t>a</a:t>
            </a:r>
            <a:r>
              <a:rPr lang="el-GR" sz="2200" b="1" dirty="0">
                <a:solidFill>
                  <a:schemeClr val="bg2"/>
                </a:solidFill>
                <a:latin typeface="Arial" panose="020B0604020202020204" pitchFamily="34" charset="0"/>
                <a:cs typeface="Arial" panose="020B0604020202020204" pitchFamily="34" charset="0"/>
              </a:rPr>
              <a:t>των </a:t>
            </a:r>
            <a:r>
              <a:rPr lang="el-GR" sz="2200" b="1" dirty="0">
                <a:solidFill>
                  <a:schemeClr val="bg2"/>
                </a:solidFill>
              </a:rPr>
              <a:t/>
            </a:r>
            <a:br>
              <a:rPr lang="el-GR" sz="2200" b="1" dirty="0">
                <a:solidFill>
                  <a:schemeClr val="bg2"/>
                </a:solidFill>
              </a:rPr>
            </a:br>
            <a:r>
              <a:rPr lang="el-GR" altLang="en-US" sz="2200" b="1" dirty="0" err="1">
                <a:solidFill>
                  <a:schemeClr val="bg2"/>
                </a:solidFill>
                <a:latin typeface="Arial" panose="020B0604020202020204" pitchFamily="34" charset="0"/>
                <a:cs typeface="Arial" panose="020B0604020202020204" pitchFamily="34" charset="0"/>
              </a:rPr>
              <a:t>Θεωρ</a:t>
            </a:r>
            <a:r>
              <a:rPr lang="en-US" altLang="en-US" sz="2200" b="1" dirty="0" err="1">
                <a:solidFill>
                  <a:schemeClr val="bg2"/>
                </a:solidFill>
                <a:latin typeface="Arial" panose="020B0604020202020204" pitchFamily="34" charset="0"/>
                <a:cs typeface="Arial" panose="020B0604020202020204" pitchFamily="34" charset="0"/>
              </a:rPr>
              <a:t>i</a:t>
            </a:r>
            <a:r>
              <a:rPr lang="el-GR" altLang="en-US" sz="2200" b="1" dirty="0">
                <a:solidFill>
                  <a:schemeClr val="bg2"/>
                </a:solidFill>
                <a:latin typeface="Arial" panose="020B0604020202020204" pitchFamily="34" charset="0"/>
                <a:cs typeface="Arial" panose="020B0604020202020204" pitchFamily="34" charset="0"/>
              </a:rPr>
              <a:t>α </a:t>
            </a:r>
            <a:r>
              <a:rPr lang="el-GR" altLang="en-US" sz="2200" b="1" dirty="0" err="1">
                <a:solidFill>
                  <a:schemeClr val="bg2"/>
                </a:solidFill>
                <a:latin typeface="Arial" panose="020B0604020202020204" pitchFamily="34" charset="0"/>
                <a:cs typeface="Arial" panose="020B0604020202020204" pitchFamily="34" charset="0"/>
              </a:rPr>
              <a:t>Επαγγελματικ</a:t>
            </a:r>
            <a:r>
              <a:rPr lang="en-GB" altLang="en-US" sz="2200" b="1" dirty="0">
                <a:solidFill>
                  <a:schemeClr val="bg2"/>
                </a:solidFill>
                <a:latin typeface="Arial" panose="020B0604020202020204" pitchFamily="34" charset="0"/>
                <a:cs typeface="Arial" panose="020B0604020202020204" pitchFamily="34" charset="0"/>
              </a:rPr>
              <a:t>h</a:t>
            </a:r>
            <a:r>
              <a:rPr lang="el-GR" altLang="en-US" sz="2200" b="1" dirty="0">
                <a:solidFill>
                  <a:schemeClr val="bg2"/>
                </a:solidFill>
                <a:latin typeface="Arial" panose="020B0604020202020204" pitchFamily="34" charset="0"/>
                <a:cs typeface="Arial" panose="020B0604020202020204" pitchFamily="34" charset="0"/>
              </a:rPr>
              <a:t>ς </a:t>
            </a:r>
            <a:r>
              <a:rPr lang="el-GR" altLang="en-US" sz="2200" b="1" dirty="0" err="1">
                <a:solidFill>
                  <a:schemeClr val="bg2"/>
                </a:solidFill>
                <a:latin typeface="Arial" panose="020B0604020202020204" pitchFamily="34" charset="0"/>
                <a:cs typeface="Arial" panose="020B0604020202020204" pitchFamily="34" charset="0"/>
              </a:rPr>
              <a:t>Τυπολογ</a:t>
            </a:r>
            <a:r>
              <a:rPr lang="en-GB" altLang="en-US" sz="2200" b="1" dirty="0" err="1">
                <a:solidFill>
                  <a:schemeClr val="bg2"/>
                </a:solidFill>
                <a:latin typeface="Arial" panose="020B0604020202020204" pitchFamily="34" charset="0"/>
                <a:cs typeface="Arial" panose="020B0604020202020204" pitchFamily="34" charset="0"/>
              </a:rPr>
              <a:t>i</a:t>
            </a:r>
            <a:r>
              <a:rPr lang="el-GR" altLang="en-US" sz="2200" b="1" dirty="0">
                <a:solidFill>
                  <a:schemeClr val="bg2"/>
                </a:solidFill>
                <a:latin typeface="Arial" panose="020B0604020202020204" pitchFamily="34" charset="0"/>
                <a:cs typeface="Arial" panose="020B0604020202020204" pitchFamily="34" charset="0"/>
              </a:rPr>
              <a:t>ας </a:t>
            </a:r>
            <a:br>
              <a:rPr lang="el-GR" altLang="en-US" sz="2200" b="1" dirty="0">
                <a:solidFill>
                  <a:schemeClr val="bg2"/>
                </a:solidFill>
                <a:latin typeface="Arial" panose="020B0604020202020204" pitchFamily="34" charset="0"/>
                <a:cs typeface="Arial" panose="020B0604020202020204" pitchFamily="34" charset="0"/>
              </a:rPr>
            </a:br>
            <a:r>
              <a:rPr lang="en-US" altLang="en-US" sz="2200" b="1" dirty="0">
                <a:solidFill>
                  <a:schemeClr val="bg2"/>
                </a:solidFill>
                <a:latin typeface="Arial" panose="020B0604020202020204" pitchFamily="34" charset="0"/>
                <a:cs typeface="Arial" panose="020B0604020202020204" pitchFamily="34" charset="0"/>
              </a:rPr>
              <a:t>John Holland</a:t>
            </a:r>
            <a:r>
              <a:rPr lang="el-GR" altLang="en-US" sz="2200" b="1" dirty="0">
                <a:solidFill>
                  <a:schemeClr val="bg2"/>
                </a:solidFill>
                <a:latin typeface="Arial" panose="020B0604020202020204" pitchFamily="34" charset="0"/>
                <a:cs typeface="Arial" panose="020B0604020202020204" pitchFamily="34" charset="0"/>
              </a:rPr>
              <a:t> </a:t>
            </a:r>
            <a:endParaRPr lang="en-GB" altLang="en-US" sz="2200" b="1" dirty="0">
              <a:solidFill>
                <a:schemeClr val="bg2"/>
              </a:solidFill>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xmlns="" id="{5A242ADF-C53F-4744-9CAE-3FFF88D3B912}"/>
              </a:ext>
            </a:extLst>
          </p:cNvPr>
          <p:cNvSpPr>
            <a:spLocks noGrp="1"/>
          </p:cNvSpPr>
          <p:nvPr>
            <p:ph type="ftr" sz="quarter" idx="11"/>
          </p:nvPr>
        </p:nvSpPr>
        <p:spPr>
          <a:xfrm>
            <a:off x="10466175" y="6408125"/>
            <a:ext cx="1522527" cy="274007"/>
          </a:xfrm>
        </p:spPr>
        <p:txBody>
          <a:bodyPr>
            <a:normAutofit fontScale="92500"/>
          </a:bodyPr>
          <a:lstStyle/>
          <a:p>
            <a:pPr>
              <a:spcAft>
                <a:spcPts val="800"/>
              </a:spcAft>
            </a:pPr>
            <a:r>
              <a:rPr lang="el-GR" smtClean="0"/>
              <a:t>ΥΣΕΑ, ΝΟΕΜΒΡΙΟΣ 2022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114187"/>
              </p:ext>
            </p:extLst>
          </p:nvPr>
        </p:nvGraphicFramePr>
        <p:xfrm>
          <a:off x="1572322" y="1911929"/>
          <a:ext cx="8140390" cy="463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10446365" y="417027"/>
            <a:ext cx="1142556" cy="1166446"/>
          </a:xfrm>
          <a:prstGeom prst="rect">
            <a:avLst/>
          </a:prstGeom>
        </p:spPr>
      </p:pic>
    </p:spTree>
    <p:extLst>
      <p:ext uri="{BB962C8B-B14F-4D97-AF65-F5344CB8AC3E}">
        <p14:creationId xmlns:p14="http://schemas.microsoft.com/office/powerpoint/2010/main" val="1817729240"/>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93256" y="274320"/>
            <a:ext cx="8615862" cy="6278880"/>
          </a:xfrm>
        </p:spPr>
        <p:txBody>
          <a:bodyPr>
            <a:normAutofit/>
          </a:bodyPr>
          <a:lstStyle/>
          <a:p>
            <a: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ΔΕΙΓΜΑ   ΑΣΚΗΣΗΣ </a:t>
            </a:r>
            <a:b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ΣΤΑΔΙΟ  Α):</a:t>
            </a: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dirty="0">
                <a:solidFill>
                  <a:srgbClr val="7030A0"/>
                </a:solidFill>
                <a:latin typeface="Times New Roman" panose="02020603050405020304" pitchFamily="18" charset="0"/>
                <a:cs typeface="Times New Roman" panose="02020603050405020304" pitchFamily="18" charset="0"/>
              </a:rPr>
              <a:t>ΟΜΑΔΕΣ ΕΠΑΓΓΕΛΜΑΤΩΝ</a:t>
            </a: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
            </a:r>
            <a:br>
              <a:rPr lang="el-GR" sz="2400" dirty="0">
                <a:latin typeface="Times New Roman" panose="02020603050405020304" pitchFamily="18" charset="0"/>
                <a:cs typeface="Times New Roman" panose="02020603050405020304" pitchFamily="18" charset="0"/>
              </a:rPr>
            </a:br>
            <a:r>
              <a:rPr lang="el-GR" sz="2400" b="1" dirty="0" err="1">
                <a:latin typeface="Times New Roman" panose="02020603050405020304" pitchFamily="18" charset="0"/>
                <a:cs typeface="Times New Roman" panose="02020603050405020304" pitchFamily="18" charset="0"/>
              </a:rPr>
              <a:t>Αρχειονομια</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Βιβλιοθηκονομια</a:t>
            </a:r>
            <a:r>
              <a:rPr lang="el-GR" sz="2400" b="1" dirty="0">
                <a:latin typeface="Times New Roman" panose="02020603050405020304" pitchFamily="18" charset="0"/>
                <a:cs typeface="Times New Roman" panose="02020603050405020304" pitchFamily="18" charset="0"/>
              </a:rPr>
              <a:t> και </a:t>
            </a:r>
            <a:r>
              <a:rPr lang="el-GR" sz="2400" b="1" dirty="0" err="1">
                <a:latin typeface="Times New Roman" panose="02020603050405020304" pitchFamily="18" charset="0"/>
                <a:cs typeface="Times New Roman" panose="02020603050405020304" pitchFamily="18" charset="0"/>
              </a:rPr>
              <a:t>Μουσειολογια</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Νομικη</a:t>
            </a:r>
            <a:r>
              <a:rPr lang="el-GR" sz="2400" b="1"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Φιλολογια</a:t>
            </a: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err="1">
                <a:solidFill>
                  <a:srgbClr val="7030A0"/>
                </a:solidFill>
                <a:latin typeface="Times New Roman" panose="02020603050405020304" pitchFamily="18" charset="0"/>
                <a:cs typeface="Times New Roman" panose="02020603050405020304" pitchFamily="18" charset="0"/>
              </a:rPr>
              <a:t>ΕΚΠΑιδευση</a:t>
            </a:r>
            <a:r>
              <a:rPr lang="el-GR" sz="2400" b="1" dirty="0">
                <a:solidFill>
                  <a:srgbClr val="7030A0"/>
                </a:solidFill>
                <a:latin typeface="Times New Roman" panose="02020603050405020304" pitchFamily="18" charset="0"/>
                <a:cs typeface="Times New Roman" panose="02020603050405020304" pitchFamily="18" charset="0"/>
              </a:rPr>
              <a:t>  ΚΥΠΡΟΥ ΚΑΙ ΕΛΛΑΔΑΣ</a:t>
            </a: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u="sng" dirty="0">
                <a:solidFill>
                  <a:srgbClr val="7030A0"/>
                </a:solidFill>
                <a:latin typeface="Times New Roman" panose="02020603050405020304" pitchFamily="18" charset="0"/>
                <a:cs typeface="Times New Roman" panose="02020603050405020304" pitchFamily="18" charset="0"/>
              </a:rPr>
              <a:t/>
            </a:r>
            <a:br>
              <a:rPr lang="el-GR" sz="2400" b="1" u="sng" dirty="0">
                <a:solidFill>
                  <a:srgbClr val="7030A0"/>
                </a:solidFill>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1</a:t>
            </a:r>
            <a:r>
              <a:rPr lang="el-GR" sz="2400" b="1" baseline="30000" dirty="0">
                <a:latin typeface="Times New Roman" panose="02020603050405020304" pitchFamily="18" charset="0"/>
                <a:cs typeface="Times New Roman" panose="02020603050405020304" pitchFamily="18" charset="0"/>
              </a:rPr>
              <a:t>Ο</a:t>
            </a:r>
            <a:r>
              <a:rPr lang="el-GR" sz="2400" b="1" dirty="0">
                <a:latin typeface="Times New Roman" panose="02020603050405020304" pitchFamily="18" charset="0"/>
                <a:cs typeface="Times New Roman" panose="02020603050405020304" pitchFamily="18" charset="0"/>
              </a:rPr>
              <a:t> Επιστημονικό </a:t>
            </a:r>
            <a:r>
              <a:rPr lang="el-GR" sz="2400" b="1" dirty="0" err="1">
                <a:latin typeface="Times New Roman" panose="02020603050405020304" pitchFamily="18" charset="0"/>
                <a:cs typeface="Times New Roman" panose="02020603050405020304" pitchFamily="18" charset="0"/>
              </a:rPr>
              <a:t>Πεδιο</a:t>
            </a:r>
            <a:r>
              <a:rPr lang="el-GR" sz="2400" b="1" dirty="0">
                <a:solidFill>
                  <a:srgbClr val="7030A0"/>
                </a:solidFill>
                <a:latin typeface="Times New Roman" panose="02020603050405020304" pitchFamily="18" charset="0"/>
                <a:cs typeface="Times New Roman" panose="02020603050405020304" pitchFamily="18" charset="0"/>
              </a:rPr>
              <a:t/>
            </a:r>
            <a:br>
              <a:rPr lang="el-GR" sz="2400" b="1" dirty="0">
                <a:solidFill>
                  <a:srgbClr val="7030A0"/>
                </a:solidFill>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r>
            <a:br>
              <a:rPr lang="el-GR"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2457997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8415169" y="2569029"/>
            <a:ext cx="1563215" cy="206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832434" y="345179"/>
            <a:ext cx="8772376" cy="5654177"/>
          </a:xfrm>
        </p:spPr>
        <p:txBody>
          <a:bodyPr>
            <a:normAutofit fontScale="25000" lnSpcReduction="20000"/>
          </a:bodyPr>
          <a:lstStyle/>
          <a:p>
            <a:pPr marL="0" indent="0">
              <a:spcBef>
                <a:spcPts val="0"/>
              </a:spcBef>
              <a:buNone/>
            </a:pPr>
            <a:r>
              <a:rPr lang="el-GR" sz="9600" b="1" u="sng"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ΣΤΑΔΙΟ    Β): </a:t>
            </a:r>
          </a:p>
          <a:p>
            <a:pPr marL="0" indent="0">
              <a:spcBef>
                <a:spcPts val="0"/>
              </a:spcBef>
              <a:buNone/>
            </a:pPr>
            <a:r>
              <a:rPr lang="el-GR" sz="9600"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ΣΥΝΟΛΟ ΑΠΑΙΤΟΥΜΕΝΩΝ ΜΑΘΗΜΑΤΩΝ ΜΕ ΒΑΣΗ ΤΙΣ ΕΠΙΛΟΓΕΣ ΤΟΥ ΠΡΟΗΓΟΥΜΕΝΟΥ ΣΤΑΔΙΟΥ – </a:t>
            </a:r>
          </a:p>
          <a:p>
            <a:pPr marL="0" indent="0">
              <a:spcBef>
                <a:spcPts val="0"/>
              </a:spcBef>
              <a:buNone/>
            </a:pPr>
            <a:r>
              <a:rPr lang="el-GR" sz="9600"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ΠΛΑΙΣΙΑ 6      ΚΑΙ     7</a:t>
            </a:r>
            <a:endParaRPr lang="el-GR" sz="9600" b="1" dirty="0">
              <a:latin typeface="Times New Roman" panose="02020603050405020304" pitchFamily="18" charset="0"/>
              <a:cs typeface="Times New Roman" panose="02020603050405020304" pitchFamily="18" charset="0"/>
            </a:endParaRPr>
          </a:p>
          <a:p>
            <a:pPr>
              <a:spcBef>
                <a:spcPts val="0"/>
              </a:spcBef>
            </a:pPr>
            <a:r>
              <a:rPr lang="el-GR" sz="9600" b="1" dirty="0">
                <a:latin typeface="Times New Roman" panose="02020603050405020304" pitchFamily="18" charset="0"/>
                <a:cs typeface="Times New Roman" panose="02020603050405020304" pitchFamily="18" charset="0"/>
              </a:rPr>
              <a:t>Νέα Ελληνικά</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Αγγλικά</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Ιστορία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Αρχαία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Λατινικά</a:t>
            </a:r>
            <a:endParaRPr lang="el-GR" sz="9600" b="1" u="sng" dirty="0">
              <a:solidFill>
                <a:srgbClr val="7030A0"/>
              </a:solidFill>
              <a:latin typeface="Times New Roman" panose="02020603050405020304" pitchFamily="18" charset="0"/>
              <a:cs typeface="Times New Roman" panose="02020603050405020304" pitchFamily="18" charset="0"/>
            </a:endParaRPr>
          </a:p>
          <a:p>
            <a:pPr marL="0" indent="0">
              <a:spcBef>
                <a:spcPts val="0"/>
              </a:spcBef>
              <a:buNone/>
            </a:pPr>
            <a:r>
              <a:rPr lang="el-GR" sz="9600" b="1" u="sng" dirty="0">
                <a:solidFill>
                  <a:srgbClr val="7030A0"/>
                </a:solidFill>
                <a:latin typeface="Times New Roman" panose="02020603050405020304" pitchFamily="18" charset="0"/>
                <a:cs typeface="Times New Roman" panose="02020603050405020304" pitchFamily="18" charset="0"/>
              </a:rPr>
              <a:t>Κοινά Μαθήματα</a:t>
            </a:r>
            <a:endParaRPr lang="en-GB" sz="9600" b="1" u="sng" dirty="0">
              <a:solidFill>
                <a:srgbClr val="7030A0"/>
              </a:solidFill>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Νέα Ελληνικά</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Ιστορία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Αρχαία</a:t>
            </a:r>
            <a:endParaRPr lang="en-GB" sz="9600" b="1" dirty="0">
              <a:latin typeface="Times New Roman" panose="02020603050405020304" pitchFamily="18" charset="0"/>
              <a:cs typeface="Times New Roman" panose="02020603050405020304" pitchFamily="18" charset="0"/>
            </a:endParaRPr>
          </a:p>
          <a:p>
            <a:pPr lvl="0">
              <a:spcBef>
                <a:spcPts val="0"/>
              </a:spcBef>
            </a:pPr>
            <a:r>
              <a:rPr lang="el-GR" sz="9600" b="1" dirty="0">
                <a:latin typeface="Times New Roman" panose="02020603050405020304" pitchFamily="18" charset="0"/>
                <a:cs typeface="Times New Roman" panose="02020603050405020304" pitchFamily="18" charset="0"/>
              </a:rPr>
              <a:t>Λατινικά</a:t>
            </a:r>
            <a:endParaRPr lang="en-GB" sz="9600" b="1" dirty="0">
              <a:latin typeface="Times New Roman" panose="02020603050405020304" pitchFamily="18" charset="0"/>
              <a:cs typeface="Times New Roman" panose="02020603050405020304" pitchFamily="18" charset="0"/>
            </a:endParaRPr>
          </a:p>
          <a:p>
            <a:pPr>
              <a:buClr>
                <a:schemeClr val="accent2">
                  <a:lumMod val="75000"/>
                </a:schemeClr>
              </a:buClr>
            </a:pPr>
            <a:endParaRPr lang="el-GR" dirty="0">
              <a:latin typeface="Times New Roman" panose="02020603050405020304" pitchFamily="18" charset="0"/>
              <a:ea typeface="Arial Unicode MS" panose="020B0604020202020204" pitchFamily="34" charset="-128"/>
              <a:cs typeface="Times New Roman" panose="02020603050405020304" pitchFamily="18" charset="0"/>
            </a:endParaRPr>
          </a:p>
          <a:p>
            <a:pPr>
              <a:buClr>
                <a:schemeClr val="accent2">
                  <a:lumMod val="75000"/>
                </a:schemeClr>
              </a:buClr>
            </a:pP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4" name="Rectangle 3"/>
          <p:cNvSpPr/>
          <p:nvPr/>
        </p:nvSpPr>
        <p:spPr>
          <a:xfrm>
            <a:off x="2362200" y="23446"/>
            <a:ext cx="7162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3200" b="1" dirty="0">
              <a:ln w="11430"/>
              <a:solidFill>
                <a:srgbClr val="7030A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1342199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50019" y="381000"/>
            <a:ext cx="8143422" cy="6781800"/>
          </a:xfrm>
        </p:spPr>
        <p:txBody>
          <a:bodyPr>
            <a:noAutofit/>
          </a:bodyPr>
          <a:lstStyle/>
          <a:p>
            <a:pPr marL="0" indent="0">
              <a:buNone/>
            </a:pPr>
            <a:r>
              <a:rPr lang="el-GR" b="1" u="sng" dirty="0">
                <a:solidFill>
                  <a:srgbClr val="7030A0"/>
                </a:solidFill>
                <a:latin typeface="Times New Roman" panose="02020603050405020304" pitchFamily="18" charset="0"/>
                <a:cs typeface="Times New Roman" panose="02020603050405020304" pitchFamily="18" charset="0"/>
              </a:rPr>
              <a:t>ΣΤΑΔΙΟ   Γ) :</a:t>
            </a:r>
          </a:p>
          <a:p>
            <a:pPr marL="0" indent="0">
              <a:buNone/>
            </a:pPr>
            <a:r>
              <a:rPr lang="el-GR" b="1" dirty="0">
                <a:solidFill>
                  <a:srgbClr val="7030A0"/>
                </a:solidFill>
                <a:latin typeface="Times New Roman" panose="02020603050405020304" pitchFamily="18" charset="0"/>
                <a:cs typeface="Times New Roman" panose="02020603050405020304" pitchFamily="18" charset="0"/>
              </a:rPr>
              <a:t>ΕΠΙΛΟΓΗ ΚΑΤΕΥΘΥΝΣΗΣ / ΕΙΔΙΚΟΤΗΤΑΣ</a:t>
            </a:r>
          </a:p>
          <a:p>
            <a:pPr marL="0" indent="0">
              <a:buNone/>
            </a:pPr>
            <a:r>
              <a:rPr lang="el-GR" b="1" dirty="0">
                <a:solidFill>
                  <a:srgbClr val="7030A0"/>
                </a:solidFill>
                <a:latin typeface="Times New Roman" panose="02020603050405020304" pitchFamily="18" charset="0"/>
                <a:cs typeface="Times New Roman" panose="02020603050405020304" pitchFamily="18" charset="0"/>
              </a:rPr>
              <a:t> Γ’ ΚΑΙ  Β’    ΜΕ ΒΑΣΗ ΤΑ ΠΡΟΗΓΟΥΜΕΝΑ ΣΤΑΔΙΑ</a:t>
            </a:r>
            <a:endParaRPr lang="el-GR" b="1"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Κλασικών και Ανθρωπιστικών Σπουδών</a:t>
            </a:r>
          </a:p>
          <a:p>
            <a:pPr marL="0" indent="0">
              <a:buNone/>
            </a:pPr>
            <a:r>
              <a:rPr lang="el-GR" b="1" u="sng" dirty="0">
                <a:latin typeface="Times New Roman" panose="02020603050405020304" pitchFamily="18" charset="0"/>
                <a:cs typeface="Times New Roman" panose="02020603050405020304" pitchFamily="18" charset="0"/>
              </a:rPr>
              <a:t>  Επιλογή Μαθημάτων</a:t>
            </a:r>
            <a:endParaRPr lang="el-GR" b="1"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Αγγλικά</a:t>
            </a:r>
            <a:endParaRPr lang="el-GR" b="1" u="sng" dirty="0">
              <a:solidFill>
                <a:srgbClr val="7030A0"/>
              </a:solidFill>
              <a:latin typeface="Times New Roman" panose="02020603050405020304" pitchFamily="18" charset="0"/>
              <a:cs typeface="Times New Roman" panose="02020603050405020304" pitchFamily="18" charset="0"/>
            </a:endParaRPr>
          </a:p>
          <a:p>
            <a:pPr marL="0" indent="0">
              <a:buNone/>
            </a:pPr>
            <a:r>
              <a:rPr lang="el-GR" b="1" u="sng" dirty="0">
                <a:solidFill>
                  <a:srgbClr val="7030A0"/>
                </a:solidFill>
                <a:latin typeface="Times New Roman" panose="02020603050405020304" pitchFamily="18" charset="0"/>
                <a:cs typeface="Times New Roman" panose="02020603050405020304" pitchFamily="18" charset="0"/>
              </a:rPr>
              <a:t>ΣΤΑΔΙΟ     Δ) :</a:t>
            </a:r>
          </a:p>
          <a:p>
            <a:pPr marL="0" indent="0">
              <a:buNone/>
            </a:pPr>
            <a:r>
              <a:rPr lang="el-GR" b="1" dirty="0">
                <a:solidFill>
                  <a:srgbClr val="7030A0"/>
                </a:solidFill>
                <a:latin typeface="Times New Roman" panose="02020603050405020304" pitchFamily="18" charset="0"/>
                <a:cs typeface="Times New Roman" panose="02020603050405020304" pitchFamily="18" charset="0"/>
              </a:rPr>
              <a:t>ΕΠΙΛΟΓΗ ΟΜΑΔΑΣ ΠΡΟΣΑΝΑΤΟΛΙΣΜΟΥ</a:t>
            </a:r>
          </a:p>
          <a:p>
            <a:pPr marL="0" indent="0">
              <a:buNone/>
            </a:pPr>
            <a:r>
              <a:rPr lang="el-GR" b="1" dirty="0">
                <a:latin typeface="Times New Roman" panose="02020603050405020304" pitchFamily="18" charset="0"/>
                <a:cs typeface="Times New Roman" panose="02020603050405020304" pitchFamily="18" charset="0"/>
              </a:rPr>
              <a:t>1</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Ο.Μ.Π.</a:t>
            </a:r>
            <a:endParaRPr lang="en-US"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6983399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8415169" y="2569029"/>
            <a:ext cx="1563215" cy="206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919538" y="1484784"/>
            <a:ext cx="8352927" cy="4752528"/>
          </a:xfrm>
        </p:spPr>
        <p:txBody>
          <a:bodyPr>
            <a:normAutofit fontScale="77500" lnSpcReduction="20000"/>
          </a:bodyPr>
          <a:lstStyle/>
          <a:p>
            <a:pPr>
              <a:buClr>
                <a:schemeClr val="accent2">
                  <a:lumMod val="75000"/>
                </a:schemeClr>
              </a:buClr>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Επιλέγεται από μαθητές που εγκαταλείπουν το επίσημο εκπαιδευτικό σύστημα. </a:t>
            </a:r>
          </a:p>
          <a:p>
            <a:pPr marL="0" indent="0">
              <a:buClr>
                <a:schemeClr val="accent2">
                  <a:lumMod val="75000"/>
                </a:schemeClr>
              </a:buClr>
              <a:buNone/>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l-GR" sz="2600" b="1" u="sng"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Επίπεδα:</a:t>
            </a:r>
          </a:p>
          <a:p>
            <a:pPr>
              <a:buClr>
                <a:schemeClr val="accent2">
                  <a:lumMod val="75000"/>
                </a:schemeClr>
              </a:buClr>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 Προπαρασκευαστική Μαθητεία (Π.Μ.) – 1 χρόνος, 1</a:t>
            </a:r>
            <a:r>
              <a:rPr lang="en-US"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5</a:t>
            </a: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-16 χρονών.</a:t>
            </a:r>
          </a:p>
          <a:p>
            <a:pPr>
              <a:buClr>
                <a:schemeClr val="accent2">
                  <a:lumMod val="75000"/>
                </a:schemeClr>
              </a:buClr>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Β. Κεντρικός Κορμός Μαθητείας – 3 χρόνια, 15-18 χρονών.  Οι μαθητευόμενοι εξασκούνται στη Βιομηχανία, όπου αμείβονται για την εργασία τους, για τρεις ημέρες την εβδομάδα και παρακολουθούν μαθήματα σε Τεχνική Σχολή για δύο ημέρες την εβδομάδα.</a:t>
            </a:r>
          </a:p>
          <a:p>
            <a:pPr>
              <a:buClr>
                <a:schemeClr val="accent2">
                  <a:lumMod val="75000"/>
                </a:schemeClr>
              </a:buClr>
            </a:pPr>
            <a:r>
              <a:rPr lang="el-GR" sz="2600" b="1" u="sng"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Για περισσότερες πληροφορίες:</a:t>
            </a:r>
            <a:endParaRPr lang="en-US" sz="26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Clr>
                <a:schemeClr val="accent2">
                  <a:lumMod val="75000"/>
                </a:schemeClr>
              </a:buClr>
              <a:buNone/>
            </a:pPr>
            <a:r>
              <a:rPr lang="el-GR" sz="2600" b="1" dirty="0">
                <a:solidFill>
                  <a:schemeClr val="accent5">
                    <a:lumMod val="50000"/>
                  </a:schemeClr>
                </a:solidFill>
                <a:latin typeface="Times New Roman" panose="02020603050405020304" pitchFamily="18" charset="0"/>
                <a:cs typeface="Times New Roman" panose="02020603050405020304" pitchFamily="18" charset="0"/>
              </a:rPr>
              <a:t>	Λευκωσία: </a:t>
            </a:r>
            <a:r>
              <a:rPr lang="el-GR" sz="2600" b="1" dirty="0" err="1">
                <a:solidFill>
                  <a:schemeClr val="accent5">
                    <a:lumMod val="50000"/>
                  </a:schemeClr>
                </a:solidFill>
                <a:latin typeface="Times New Roman" panose="02020603050405020304" pitchFamily="18" charset="0"/>
                <a:cs typeface="Times New Roman" panose="02020603050405020304" pitchFamily="18" charset="0"/>
              </a:rPr>
              <a:t>Τηλ</a:t>
            </a:r>
            <a:r>
              <a:rPr lang="el-GR" sz="2600" b="1" dirty="0">
                <a:solidFill>
                  <a:schemeClr val="accent5">
                    <a:lumMod val="50000"/>
                  </a:schemeClr>
                </a:solidFill>
                <a:latin typeface="Times New Roman" panose="02020603050405020304" pitchFamily="18" charset="0"/>
                <a:cs typeface="Times New Roman" panose="02020603050405020304" pitchFamily="18" charset="0"/>
              </a:rPr>
              <a:t>. 22697200</a:t>
            </a:r>
            <a:br>
              <a:rPr lang="el-GR" sz="2600" b="1" dirty="0">
                <a:solidFill>
                  <a:schemeClr val="accent5">
                    <a:lumMod val="50000"/>
                  </a:schemeClr>
                </a:solidFill>
                <a:latin typeface="Times New Roman" panose="02020603050405020304" pitchFamily="18" charset="0"/>
                <a:cs typeface="Times New Roman" panose="02020603050405020304" pitchFamily="18" charset="0"/>
              </a:rPr>
            </a:br>
            <a:r>
              <a:rPr lang="el-GR" sz="2600" b="1" dirty="0">
                <a:solidFill>
                  <a:schemeClr val="accent5">
                    <a:lumMod val="50000"/>
                  </a:schemeClr>
                </a:solidFill>
                <a:latin typeface="Times New Roman" panose="02020603050405020304" pitchFamily="18" charset="0"/>
                <a:cs typeface="Times New Roman" panose="02020603050405020304" pitchFamily="18" charset="0"/>
              </a:rPr>
              <a:t>	Λεμεσός: </a:t>
            </a:r>
            <a:r>
              <a:rPr lang="el-GR" sz="2600" b="1" dirty="0" err="1">
                <a:solidFill>
                  <a:schemeClr val="accent5">
                    <a:lumMod val="50000"/>
                  </a:schemeClr>
                </a:solidFill>
                <a:latin typeface="Times New Roman" panose="02020603050405020304" pitchFamily="18" charset="0"/>
                <a:cs typeface="Times New Roman" panose="02020603050405020304" pitchFamily="18" charset="0"/>
              </a:rPr>
              <a:t>Τηλ</a:t>
            </a:r>
            <a:r>
              <a:rPr lang="el-GR" sz="2600" b="1" dirty="0">
                <a:solidFill>
                  <a:schemeClr val="accent5">
                    <a:lumMod val="50000"/>
                  </a:schemeClr>
                </a:solidFill>
                <a:latin typeface="Times New Roman" panose="02020603050405020304" pitchFamily="18" charset="0"/>
                <a:cs typeface="Times New Roman" panose="02020603050405020304" pitchFamily="18" charset="0"/>
              </a:rPr>
              <a:t>. 25 381611</a:t>
            </a:r>
            <a:br>
              <a:rPr lang="el-GR" sz="2600" b="1" dirty="0">
                <a:solidFill>
                  <a:schemeClr val="accent5">
                    <a:lumMod val="50000"/>
                  </a:schemeClr>
                </a:solidFill>
                <a:latin typeface="Times New Roman" panose="02020603050405020304" pitchFamily="18" charset="0"/>
                <a:cs typeface="Times New Roman" panose="02020603050405020304" pitchFamily="18" charset="0"/>
              </a:rPr>
            </a:br>
            <a:r>
              <a:rPr lang="el-GR" sz="2600" b="1" dirty="0">
                <a:solidFill>
                  <a:schemeClr val="accent5">
                    <a:lumMod val="50000"/>
                  </a:schemeClr>
                </a:solidFill>
                <a:latin typeface="Times New Roman" panose="02020603050405020304" pitchFamily="18" charset="0"/>
                <a:cs typeface="Times New Roman" panose="02020603050405020304" pitchFamily="18" charset="0"/>
              </a:rPr>
              <a:t>	Λάρνακα: </a:t>
            </a:r>
            <a:r>
              <a:rPr lang="el-GR" sz="2600" b="1" dirty="0" err="1">
                <a:solidFill>
                  <a:schemeClr val="accent5">
                    <a:lumMod val="50000"/>
                  </a:schemeClr>
                </a:solidFill>
                <a:latin typeface="Times New Roman" panose="02020603050405020304" pitchFamily="18" charset="0"/>
                <a:cs typeface="Times New Roman" panose="02020603050405020304" pitchFamily="18" charset="0"/>
              </a:rPr>
              <a:t>Τηλ</a:t>
            </a:r>
            <a:r>
              <a:rPr lang="el-GR" sz="2600" b="1" dirty="0">
                <a:solidFill>
                  <a:schemeClr val="accent5">
                    <a:lumMod val="50000"/>
                  </a:schemeClr>
                </a:solidFill>
                <a:latin typeface="Times New Roman" panose="02020603050405020304" pitchFamily="18" charset="0"/>
                <a:cs typeface="Times New Roman" panose="02020603050405020304" pitchFamily="18" charset="0"/>
              </a:rPr>
              <a:t>. 24812350</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4" name="Rectangle 3"/>
          <p:cNvSpPr/>
          <p:nvPr/>
        </p:nvSpPr>
        <p:spPr>
          <a:xfrm>
            <a:off x="1919538" y="473336"/>
            <a:ext cx="7605462" cy="1077218"/>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dirty="0">
                <a:solidFill>
                  <a:srgbClr val="002060"/>
                </a:solidFill>
              </a:rPr>
              <a:t>ΣΥΣΤΗΜΑ ΜΑΘΗΤΕΙΑΣ ΕΠΑΓΓΕΛΜΑΤΙΚΗΣ ΕΚΠΑΙΔΕΥΣΗΣ ΚΑΙ ΚΑΤΑΡΤΙΣΗΣ (Σ.Μ.Ε.Ε.Κ.)</a:t>
            </a:r>
            <a:endParaRPr lang="en-US" sz="3200" b="1" dirty="0">
              <a:solidFill>
                <a:srgbClr val="002060"/>
              </a:solidFill>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1789146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90456"/>
            <a:ext cx="8109473" cy="852544"/>
          </a:xfrm>
          <a:solidFill>
            <a:schemeClr val="accent1"/>
          </a:solidFill>
        </p:spPr>
        <p:txBody>
          <a:bodyPr>
            <a:noAutofit/>
          </a:bodyPr>
          <a:lstStyle/>
          <a:p>
            <a:pPr algn="ct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ΕσπερινΑ</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ΣχολεΙα</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ΓυμνΑσιο</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 </a:t>
            </a: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Λυκειο</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en-US"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
        <p:nvSpPr>
          <p:cNvPr id="5" name="Rectangle 4"/>
          <p:cNvSpPr/>
          <p:nvPr/>
        </p:nvSpPr>
        <p:spPr>
          <a:xfrm>
            <a:off x="1981200" y="1219201"/>
            <a:ext cx="6858000" cy="3816429"/>
          </a:xfrm>
          <a:prstGeom prst="rect">
            <a:avLst/>
          </a:prstGeom>
        </p:spPr>
        <p:txBody>
          <a:bodyPr wrap="square">
            <a:spAutoFit/>
          </a:bodyPr>
          <a:lstStyle/>
          <a:p>
            <a:pPr algn="just"/>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Τα Εσπερινά Σχολεία είναι σχολεία Δεύτερης Ευκαιρίας. </a:t>
            </a:r>
          </a:p>
          <a:p>
            <a:pPr algn="just"/>
            <a:endPar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Αντιµετώπιση</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του </a:t>
            </a: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φαινοµένου</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της πρόωρης εγκατάλειψης του σχολείου και του κοινωνικού </a:t>
            </a: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αποκλεισµού</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a:p>
            <a:pPr algn="just"/>
            <a:endPar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Ευκαιρία στους ενήλικες </a:t>
            </a: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εκπαιδευόµενους</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να ενισχύσουν τις δεξιότητές τους και να αποκτήσουν προσόντα τα οποία θα βελτιώσουν την ποιότητα ζωής τους.</a:t>
            </a:r>
            <a:endParaRPr lang="en-US"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623255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2" name="Rectangle 6"/>
          <p:cNvSpPr>
            <a:spLocks noGrp="1" noChangeArrowheads="1"/>
          </p:cNvSpPr>
          <p:nvPr>
            <p:ph idx="1"/>
          </p:nvPr>
        </p:nvSpPr>
        <p:spPr>
          <a:xfrm>
            <a:off x="1752600" y="914400"/>
            <a:ext cx="8539662" cy="4541520"/>
          </a:xfrm>
        </p:spPr>
        <p:txBody>
          <a:bodyPr>
            <a:normAutofit fontScale="85000" lnSpcReduction="10000"/>
          </a:bodyPr>
          <a:lstStyle/>
          <a:p>
            <a:pPr algn="just" eaLnBrk="1" hangingPunct="1">
              <a:lnSpc>
                <a:spcPct val="110000"/>
              </a:lnSpc>
              <a:defRPr/>
            </a:pPr>
            <a:r>
              <a:rPr lang="el-GR" sz="2800" dirty="0">
                <a:solidFill>
                  <a:schemeClr val="bg2"/>
                </a:solidFill>
                <a:latin typeface="Times New Roman" panose="02020603050405020304" pitchFamily="18" charset="0"/>
                <a:cs typeface="Times New Roman" panose="02020603050405020304" pitchFamily="18" charset="0"/>
              </a:rPr>
              <a:t>Μεμονωμένη και ανεξάρτητη επιλογή ενδεχομένως να συνεπάγεται σοβαρά προβλήματα τόσο στο ατομικό πρόγραμμα του μαθητή όσο και στον καταρτισμό προγράμματος του ίδιου του σχολείου. Δεν μπορεί πάντα να διορθωθεί το «λάθος» από την Α΄  προς  Β΄ και Γ΄ Λυκείου ή  Τ.Ε.Σ.Ε.Κ.  Αυτό έχει ως αποτέλεσμα συναισθηματικό και οικονομικό κόστος στο μαθητή και στην οικογένειά του γενικότερα.</a:t>
            </a:r>
          </a:p>
          <a:p>
            <a:pPr eaLnBrk="1" hangingPunct="1">
              <a:lnSpc>
                <a:spcPct val="80000"/>
              </a:lnSpc>
              <a:buFont typeface="Wingdings" pitchFamily="2" charset="2"/>
              <a:buNone/>
              <a:defRPr/>
            </a:pPr>
            <a:endPar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defRPr/>
            </a:pPr>
            <a:endParaRPr lang="el-GR" sz="2800" dirty="0">
              <a:solidFill>
                <a:schemeClr val="bg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lnSpc>
                <a:spcPct val="120000"/>
              </a:lnSpc>
              <a:defRPr/>
            </a:pPr>
            <a:r>
              <a:rPr lang="el-GR" sz="2800" dirty="0">
                <a:solidFill>
                  <a:schemeClr val="bg2"/>
                </a:solidFill>
                <a:latin typeface="Times New Roman" panose="02020603050405020304" pitchFamily="18" charset="0"/>
                <a:cs typeface="Times New Roman" panose="02020603050405020304" pitchFamily="18" charset="0"/>
              </a:rPr>
              <a:t>Μη σκεφτείς μόνο την εύκολη επιλογή, αλλά και το αποτέλεσμα της επιλογής.</a:t>
            </a:r>
          </a:p>
        </p:txBody>
      </p:sp>
      <p:sp>
        <p:nvSpPr>
          <p:cNvPr id="4" name="Footer Placeholder 3"/>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21077491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973766" y="557561"/>
            <a:ext cx="8274205" cy="356839"/>
          </a:xfrm>
        </p:spPr>
        <p:txBody>
          <a:bodyPr>
            <a:normAutofit fontScale="90000"/>
          </a:bodyPr>
          <a:lstStyle/>
          <a:p>
            <a:pPr algn="ctr">
              <a:defRPr/>
            </a:pPr>
            <a:r>
              <a:rPr lang="el-GR" sz="2800" b="1" i="1" dirty="0">
                <a:solidFill>
                  <a:srgbClr val="99CC00"/>
                </a:solidFill>
                <a:effectLst>
                  <a:outerShdw blurRad="38100" dist="38100" dir="2700000" algn="tl">
                    <a:srgbClr val="C0C0C0"/>
                  </a:outerShdw>
                </a:effectLst>
                <a:latin typeface="Times New Roman" pitchFamily="18" charset="0"/>
              </a:rPr>
              <a:t/>
            </a:r>
            <a:br>
              <a:rPr lang="el-GR" sz="2800" b="1" i="1" dirty="0">
                <a:solidFill>
                  <a:srgbClr val="99CC00"/>
                </a:solidFill>
                <a:effectLst>
                  <a:outerShdw blurRad="38100" dist="38100" dir="2700000" algn="tl">
                    <a:srgbClr val="C0C0C0"/>
                  </a:outerShdw>
                </a:effectLst>
                <a:latin typeface="Times New Roman" pitchFamily="18" charset="0"/>
              </a:rPr>
            </a:br>
            <a:r>
              <a:rPr lang="el-GR" sz="2800" b="1" i="1" dirty="0">
                <a:solidFill>
                  <a:schemeClr val="bg2"/>
                </a:solidFill>
                <a:effectLst>
                  <a:outerShdw blurRad="38100" dist="38100" dir="2700000" algn="tl">
                    <a:srgbClr val="C0C0C0"/>
                  </a:outerShdw>
                </a:effectLst>
                <a:latin typeface="Times New Roman" pitchFamily="18" charset="0"/>
              </a:rPr>
              <a:t/>
            </a:r>
            <a:br>
              <a:rPr lang="el-GR" sz="2800" b="1" i="1" dirty="0">
                <a:solidFill>
                  <a:schemeClr val="bg2"/>
                </a:solidFill>
                <a:effectLst>
                  <a:outerShdw blurRad="38100" dist="38100" dir="2700000" algn="tl">
                    <a:srgbClr val="C0C0C0"/>
                  </a:outerShdw>
                </a:effectLst>
                <a:latin typeface="Times New Roman" pitchFamily="18" charset="0"/>
              </a:rPr>
            </a:br>
            <a:r>
              <a:rPr lang="el-GR" sz="2400" b="1" i="1" dirty="0">
                <a:solidFill>
                  <a:schemeClr val="bg2"/>
                </a:solidFill>
                <a:latin typeface="Times New Roman" pitchFamily="18" charset="0"/>
              </a:rPr>
              <a:t> </a:t>
            </a:r>
            <a:r>
              <a:rPr lang="el-GR" sz="2700" b="1" dirty="0">
                <a:solidFill>
                  <a:schemeClr val="bg2"/>
                </a:solidFill>
                <a:effectLst>
                  <a:outerShdw blurRad="38100" dist="38100" dir="2700000" algn="tl">
                    <a:srgbClr val="000000">
                      <a:alpha val="43137"/>
                    </a:srgbClr>
                  </a:outerShdw>
                </a:effectLst>
                <a:latin typeface="Times New Roman" pitchFamily="18" charset="0"/>
              </a:rPr>
              <a:t>ΔΙΑΔΙΚΑΣΙΑ- ΜΕΣΑ    ΥΛΟΠΟΙΗΣΗΣ    </a:t>
            </a:r>
            <a:r>
              <a:rPr lang="el-GR" sz="2700" b="1" dirty="0" err="1">
                <a:solidFill>
                  <a:schemeClr val="bg2"/>
                </a:solidFill>
                <a:effectLst>
                  <a:outerShdw blurRad="38100" dist="38100" dir="2700000" algn="tl">
                    <a:srgbClr val="000000">
                      <a:alpha val="43137"/>
                    </a:srgbClr>
                  </a:outerShdw>
                </a:effectLst>
                <a:latin typeface="Times New Roman" pitchFamily="18" charset="0"/>
              </a:rPr>
              <a:t>επαγγελματικησ</a:t>
            </a:r>
            <a:r>
              <a:rPr lang="el-GR" sz="2700" b="1" dirty="0">
                <a:solidFill>
                  <a:schemeClr val="bg2"/>
                </a:solidFill>
                <a:effectLst>
                  <a:outerShdw blurRad="38100" dist="38100" dir="2700000" algn="tl">
                    <a:srgbClr val="000000">
                      <a:alpha val="43137"/>
                    </a:srgbClr>
                  </a:outerShdw>
                </a:effectLst>
                <a:latin typeface="Times New Roman" pitchFamily="18" charset="0"/>
              </a:rPr>
              <a:t> </a:t>
            </a:r>
            <a:r>
              <a:rPr lang="el-GR" sz="2700" b="1" dirty="0" err="1">
                <a:solidFill>
                  <a:schemeClr val="bg2"/>
                </a:solidFill>
                <a:effectLst>
                  <a:outerShdw blurRad="38100" dist="38100" dir="2700000" algn="tl">
                    <a:srgbClr val="000000">
                      <a:alpha val="43137"/>
                    </a:srgbClr>
                  </a:outerShdw>
                </a:effectLst>
                <a:latin typeface="Times New Roman" pitchFamily="18" charset="0"/>
              </a:rPr>
              <a:t>αγωγησ</a:t>
            </a:r>
            <a:r>
              <a:rPr lang="el-GR" sz="2700" b="1" dirty="0">
                <a:solidFill>
                  <a:schemeClr val="bg2"/>
                </a:solidFill>
                <a:effectLst>
                  <a:outerShdw blurRad="38100" dist="38100" dir="2700000" algn="tl">
                    <a:srgbClr val="000000">
                      <a:alpha val="43137"/>
                    </a:srgbClr>
                  </a:outerShdw>
                </a:effectLst>
                <a:latin typeface="Times New Roman" pitchFamily="18" charset="0"/>
              </a:rPr>
              <a:t> / </a:t>
            </a:r>
            <a:r>
              <a:rPr lang="el-GR" sz="2700" b="1" dirty="0" err="1">
                <a:solidFill>
                  <a:schemeClr val="bg2"/>
                </a:solidFill>
                <a:effectLst>
                  <a:outerShdw blurRad="38100" dist="38100" dir="2700000" algn="tl">
                    <a:srgbClr val="000000">
                      <a:alpha val="43137"/>
                    </a:srgbClr>
                  </a:outerShdw>
                </a:effectLst>
                <a:latin typeface="Times New Roman" pitchFamily="18" charset="0"/>
              </a:rPr>
              <a:t>συμβουλευτικησ</a:t>
            </a:r>
            <a:r>
              <a:rPr lang="el-GR" sz="2800" dirty="0">
                <a:solidFill>
                  <a:schemeClr val="bg2"/>
                </a:solidFill>
                <a:latin typeface="Times New Roman" pitchFamily="18" charset="0"/>
              </a:rPr>
              <a:t/>
            </a:r>
            <a:br>
              <a:rPr lang="el-GR" sz="2800" dirty="0">
                <a:solidFill>
                  <a:schemeClr val="bg2"/>
                </a:solidFill>
                <a:latin typeface="Times New Roman" pitchFamily="18" charset="0"/>
              </a:rPr>
            </a:br>
            <a:r>
              <a:rPr lang="el-GR" sz="2800" dirty="0">
                <a:effectLst>
                  <a:outerShdw blurRad="38100" dist="38100" dir="2700000" algn="tl">
                    <a:srgbClr val="C0C0C0"/>
                  </a:outerShdw>
                </a:effectLst>
                <a:latin typeface="Times New Roman" pitchFamily="18" charset="0"/>
              </a:rPr>
              <a:t/>
            </a:r>
            <a:br>
              <a:rPr lang="el-GR" sz="2800" dirty="0">
                <a:effectLst>
                  <a:outerShdw blurRad="38100" dist="38100" dir="2700000" algn="tl">
                    <a:srgbClr val="C0C0C0"/>
                  </a:outerShdw>
                </a:effectLst>
                <a:latin typeface="Times New Roman" pitchFamily="18" charset="0"/>
              </a:rPr>
            </a:br>
            <a:r>
              <a:rPr lang="el-GR" sz="2800" dirty="0">
                <a:effectLst>
                  <a:outerShdw blurRad="38100" dist="38100" dir="2700000" algn="tl">
                    <a:srgbClr val="C0C0C0"/>
                  </a:outerShdw>
                </a:effectLst>
              </a:rPr>
              <a:t/>
            </a:r>
            <a:br>
              <a:rPr lang="el-GR" sz="2800" dirty="0">
                <a:effectLst>
                  <a:outerShdw blurRad="38100" dist="38100" dir="2700000" algn="tl">
                    <a:srgbClr val="C0C0C0"/>
                  </a:outerShdw>
                </a:effectLst>
              </a:rPr>
            </a:br>
            <a:endParaRPr lang="en-US" sz="2800" dirty="0">
              <a:effectLst>
                <a:outerShdw blurRad="38100" dist="38100" dir="2700000" algn="tl">
                  <a:srgbClr val="C0C0C0"/>
                </a:outerShdw>
              </a:effectLst>
            </a:endParaRPr>
          </a:p>
        </p:txBody>
      </p:sp>
      <p:sp>
        <p:nvSpPr>
          <p:cNvPr id="5" name="Content Placeholder 4"/>
          <p:cNvSpPr>
            <a:spLocks noGrp="1"/>
          </p:cNvSpPr>
          <p:nvPr>
            <p:ph idx="1"/>
          </p:nvPr>
        </p:nvSpPr>
        <p:spPr>
          <a:xfrm>
            <a:off x="1828800" y="1081668"/>
            <a:ext cx="8006576" cy="5227692"/>
          </a:xfrm>
        </p:spPr>
        <p:txBody>
          <a:bodyPr>
            <a:noAutofit/>
          </a:bodyPr>
          <a:lstStyle/>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Συμβουλευτική Διεργασία με τον/την Καθηγητή/Καθηγήτρια Σ.Ε.Α. (Αυτογνωσία – Πληροφόρηση – Λήψη Απόφασης)</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Οδηγός Παγκύπριων Εξετάσεων </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Οδηγοί Σπουδών Δημοσίων και Ιδιωτικών Εκπαιδευτικών Ιδρυμάτων Κύπρου και Ελλάδας και άλλων χωρών</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Ψυχομετρικά Τέστ  π.χ  «ΑΡΙΑΔΝΗ» «ΑΡΙΣΤΟΝ»</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Άλλες δραστηριότητες (Διήμερο Εργασίας, Εκπαιδευτικές Εκθέσεις κ.ά.)</a:t>
            </a:r>
          </a:p>
          <a:p>
            <a:pPr marL="514350" indent="-514350">
              <a:buFont typeface="+mj-lt"/>
              <a:buAutoNum type="arabicPeriod"/>
            </a:pPr>
            <a:r>
              <a:rPr lang="el-GR" sz="1600" b="1" dirty="0">
                <a:solidFill>
                  <a:schemeClr val="bg2"/>
                </a:solidFill>
                <a:latin typeface="Arial" panose="020B0604020202020204" pitchFamily="34" charset="0"/>
                <a:cs typeface="Arial" panose="020B0604020202020204" pitchFamily="34" charset="0"/>
              </a:rPr>
              <a:t>Πλοήγηση</a:t>
            </a:r>
            <a:r>
              <a:rPr lang="en-GB" sz="1600" b="1" dirty="0">
                <a:solidFill>
                  <a:schemeClr val="bg2"/>
                </a:solidFill>
                <a:latin typeface="Arial" panose="020B0604020202020204" pitchFamily="34" charset="0"/>
                <a:cs typeface="Arial" panose="020B0604020202020204" pitchFamily="34" charset="0"/>
              </a:rPr>
              <a:t> </a:t>
            </a:r>
            <a:r>
              <a:rPr lang="el-GR" sz="1600" b="1" dirty="0">
                <a:solidFill>
                  <a:schemeClr val="bg2"/>
                </a:solidFill>
                <a:latin typeface="Arial" panose="020B0604020202020204" pitchFamily="34" charset="0"/>
                <a:cs typeface="Arial" panose="020B0604020202020204" pitchFamily="34" charset="0"/>
              </a:rPr>
              <a:t>και μελέτη έγκριτου σχετικού ηλεκτρονικού και έντυπου υλικού. Ενδεικτικά αναφέρονται : Φορείς σε θέματα Επαγγελματικής Συμβουλευτικής (π.χ. προοπτικές απασχόλησης) ΑΝΑΔ, Δίκτυο Ευρυδίκη, Στατιστική Υπηρεσία, </a:t>
            </a:r>
            <a:r>
              <a:rPr lang="en-US" sz="1600" b="1" dirty="0" err="1">
                <a:solidFill>
                  <a:schemeClr val="bg2"/>
                </a:solidFill>
                <a:latin typeface="Arial" panose="020B0604020202020204" pitchFamily="34" charset="0"/>
                <a:cs typeface="Arial" panose="020B0604020202020204" pitchFamily="34" charset="0"/>
              </a:rPr>
              <a:t>Euroguidance</a:t>
            </a:r>
            <a:r>
              <a:rPr lang="el-GR" sz="1600" b="1" dirty="0">
                <a:solidFill>
                  <a:schemeClr val="bg2"/>
                </a:solidFill>
                <a:latin typeface="Arial" panose="020B0604020202020204" pitchFamily="34" charset="0"/>
                <a:cs typeface="Arial" panose="020B0604020202020204" pitchFamily="34" charset="0"/>
              </a:rPr>
              <a:t> κ.ά.</a:t>
            </a:r>
            <a:endParaRPr lang="en-US" sz="1600" b="1" dirty="0">
              <a:solidFill>
                <a:schemeClr val="bg2"/>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660021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799617"/>
            <a:ext cx="9905999" cy="4572000"/>
          </a:xfrm>
        </p:spPr>
        <p:txBody>
          <a:bodyPr>
            <a:normAutofit/>
          </a:bodyPr>
          <a:lstStyle/>
          <a:p>
            <a:pPr marL="0" latinLnBrk="1">
              <a:spcBef>
                <a:spcPts val="0"/>
              </a:spcBef>
              <a:buSzTx/>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Υπουργείο Παιδείας, Πολιτισμού, Αθλητισμού και Νεολαίας</a:t>
            </a:r>
            <a:r>
              <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www.moec.gov.cy</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marL="0" latinLnBrk="1">
              <a:spcBef>
                <a:spcPts val="0"/>
              </a:spcBef>
              <a:buSzTx/>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Υπουργείο, Παιδείας και Θρησκευμάτων Ελλάδας: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www.minedu.gov.gr</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Διεύθυνση Ανώτερης Εκπαίδευσης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https://www.highereducation.ac.cy/index.php/el/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Φορέας Διασφάλισης και Πιστοποίησης της Ποιότητας της Ανώτερης Εκπαίδευσης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https://www.dipae.ac.cy/index.php/el/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Υπηρεσία Εξετάσεων ,</a:t>
            </a:r>
            <a:r>
              <a:rPr lang="el-GR" sz="18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Παγκύπριες</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Εξετάσεις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https://panexams.moec.gov.cy/index.php/el/</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Παν. Κύπρου</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https://www.ucy.ac.cy/</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ΤΕ.ΠΑ.Κ.</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8"/>
              </a:rPr>
              <a:t>https://www.cut.ac.cy/</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marL="0">
              <a:spcBef>
                <a:spcPts val="0"/>
              </a:spcBef>
            </a:pPr>
            <a:r>
              <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AAEI</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Ελλάδας ανά Τμήμα</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9"/>
              </a:rPr>
              <a:t>http://www.moec.gov.cy/ysea/gr_cy_aaei_links.html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8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ΑνΑΔ</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rPr>
              <a:t>https://www.</a:t>
            </a:r>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rPr>
              <a:t>anad.org.cy</a:t>
            </a:r>
            <a:r>
              <a:rPr lang="el-GR"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endParaRPr lang="en-US" sz="1800" dirty="0">
              <a:solidFill>
                <a:schemeClr val="bg1"/>
              </a:solidFill>
              <a:effectLst>
                <a:outerShdw blurRad="38100" dist="38100" dir="2700000" algn="tl">
                  <a:srgbClr val="000000">
                    <a:alpha val="43137"/>
                  </a:srgbClr>
                </a:outerShdw>
              </a:effectLst>
            </a:endParaRPr>
          </a:p>
          <a:p>
            <a:pPr marL="0">
              <a:lnSpc>
                <a:spcPct val="110000"/>
              </a:lnSpc>
              <a:spcBef>
                <a:spcPts val="0"/>
              </a:spcBef>
            </a:pPr>
            <a:endParaRPr lang="el-GR" sz="1700" b="1" dirty="0">
              <a:solidFill>
                <a:schemeClr val="bg2"/>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l-GR" smtClean="0"/>
              <a:t>ΥΣΕΑ, ΝΟΕΜΒΡΙΟΣ 2022</a:t>
            </a:r>
            <a:endParaRPr lang="en-GB"/>
          </a:p>
        </p:txBody>
      </p:sp>
      <p:sp>
        <p:nvSpPr>
          <p:cNvPr id="6" name="Rectangle 5"/>
          <p:cNvSpPr/>
          <p:nvPr/>
        </p:nvSpPr>
        <p:spPr>
          <a:xfrm>
            <a:off x="2330607" y="669073"/>
            <a:ext cx="6624624" cy="1015663"/>
          </a:xfrm>
          <a:prstGeom prst="rect">
            <a:avLst/>
          </a:prstGeom>
        </p:spPr>
        <p:txBody>
          <a:bodyPr wrap="square">
            <a:spAutoFit/>
          </a:bodyPr>
          <a:lstStyle/>
          <a:p>
            <a:pPr algn="ct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2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ΙΣΤΟΣΕΛΙΔΩΝ</a:t>
            </a:r>
            <a:r>
              <a:rPr lang="en-US" sz="32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US" sz="3200" dirty="0"/>
          </a:p>
        </p:txBody>
      </p:sp>
    </p:spTree>
    <p:extLst>
      <p:ext uri="{BB962C8B-B14F-4D97-AF65-F5344CB8AC3E}">
        <p14:creationId xmlns:p14="http://schemas.microsoft.com/office/powerpoint/2010/main" val="2063620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atinLnBrk="1">
              <a:lnSpc>
                <a:spcPct val="110000"/>
              </a:lnSpc>
              <a:spcBef>
                <a:spcPts val="0"/>
              </a:spcBef>
              <a:buSzTx/>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Αστυνομική Ακαδημία</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https://www.police.gov.cy/police/police.nsf/policeacademy_gr/policeacademy_gr?opendocument</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ΜΙΕΕΚ</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http://www.mieek.ac.cy/index.php/el/</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Δασικό Κολέγιο</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http://www.moa.gov.cy/moa/fc/Forestry.nsf/index_gr/index_gr?OpenDocument</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Σχολή Ξεναγών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https://jtest8.schools.ac.cy/index.php/el/scholi-xenagon</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lnSpc>
                <a:spcPct val="110000"/>
              </a:lnSpc>
              <a:spcBef>
                <a:spcPts val="0"/>
              </a:spcBef>
            </a:pPr>
            <a:r>
              <a:rPr lang="en-US"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Σχολές Καλών Τεχνών Ελλάδας και Κύπρου</a:t>
            </a:r>
            <a:r>
              <a:rPr lang="en-US"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http://www.moec.gov.cy/ypexams/exams/anotates-sholes-kalon-tehnon.html</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Δημόσιες Δραματικές Σχολές Ελλάδας</a:t>
            </a:r>
            <a:r>
              <a:rPr lang="en-US"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https://www.culture.gov.gr/el/service/SitePages/view.aspx?iID=2619</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endParaRPr lang="el-GR" b="1" u="sng" dirty="0">
              <a:solidFill>
                <a:schemeClr val="bg2"/>
              </a:solidFill>
            </a:endParaRPr>
          </a:p>
          <a:p>
            <a:endParaRPr lang="en-US" dirty="0"/>
          </a:p>
        </p:txBody>
      </p:sp>
      <p:sp>
        <p:nvSpPr>
          <p:cNvPr id="2" name="Footer Placeholder 1"/>
          <p:cNvSpPr>
            <a:spLocks noGrp="1"/>
          </p:cNvSpPr>
          <p:nvPr>
            <p:ph type="ftr" sz="quarter" idx="11"/>
          </p:nvPr>
        </p:nvSpPr>
        <p:spPr/>
        <p:txBody>
          <a:bodyPr/>
          <a:lstStyle/>
          <a:p>
            <a:r>
              <a:rPr lang="el-GR" smtClean="0"/>
              <a:t>ΥΣΕΑ, ΝΟΕΜΒΡΙΟΣ 2022</a:t>
            </a:r>
            <a:endParaRPr lang="en-GB"/>
          </a:p>
        </p:txBody>
      </p:sp>
      <p:sp>
        <p:nvSpPr>
          <p:cNvPr id="6" name="Rectangle 5"/>
          <p:cNvSpPr/>
          <p:nvPr/>
        </p:nvSpPr>
        <p:spPr>
          <a:xfrm>
            <a:off x="2330607" y="669073"/>
            <a:ext cx="6624624" cy="1015663"/>
          </a:xfrm>
          <a:prstGeom prst="rect">
            <a:avLst/>
          </a:prstGeom>
        </p:spPr>
        <p:txBody>
          <a:bodyPr wrap="square">
            <a:spAutoFit/>
          </a:bodyPr>
          <a:lstStyle/>
          <a:p>
            <a:pPr algn="ct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2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ΙΣΤΟΣΕΛΙΔΩΝ</a:t>
            </a:r>
            <a:r>
              <a:rPr lang="en-US" sz="32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US" sz="3200" dirty="0"/>
          </a:p>
        </p:txBody>
      </p:sp>
    </p:spTree>
    <p:extLst>
      <p:ext uri="{BB962C8B-B14F-4D97-AF65-F5344CB8AC3E}">
        <p14:creationId xmlns:p14="http://schemas.microsoft.com/office/powerpoint/2010/main" val="2477095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93" y="420881"/>
            <a:ext cx="9411630" cy="1304694"/>
          </a:xfrm>
        </p:spPr>
        <p:txBody>
          <a:bodyPr>
            <a:normAutofit fontScale="90000"/>
          </a:bodyPr>
          <a:lstStyle/>
          <a:p>
            <a:pPr algn="ct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a:t>
            </a:r>
            <a: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t/>
            </a:r>
            <a:b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b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ΙΣΤΟΣΕΛΙΔΩΝ</a:t>
            </a:r>
            <a:r>
              <a:rPr lang="en-US"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dirty="0"/>
              <a:t/>
            </a:r>
            <a:br>
              <a:rPr lang="en-US" dirty="0"/>
            </a:br>
            <a:endParaRPr lang="en-US" dirty="0"/>
          </a:p>
        </p:txBody>
      </p:sp>
      <p:sp>
        <p:nvSpPr>
          <p:cNvPr id="3" name="Content Placeholder 2"/>
          <p:cNvSpPr>
            <a:spLocks noGrp="1"/>
          </p:cNvSpPr>
          <p:nvPr>
            <p:ph idx="1"/>
          </p:nvPr>
        </p:nvSpPr>
        <p:spPr>
          <a:xfrm>
            <a:off x="1141412" y="1817649"/>
            <a:ext cx="9906000" cy="3973552"/>
          </a:xfrm>
        </p:spPr>
        <p:txBody>
          <a:bodyPr>
            <a:normAutofit/>
          </a:bodyPr>
          <a:lstStyle/>
          <a:p>
            <a:pPr marL="36000">
              <a:lnSpc>
                <a:spcPct val="100000"/>
              </a:lnSpc>
              <a:spcBef>
                <a:spcPts val="600"/>
              </a:spcBef>
            </a:pP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Ιδιωτικές Ανώτερες Δραματικές Σχολές Κύπρου και Ελλάδας</a:t>
            </a:r>
            <a:r>
              <a:rPr lang="en-US"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indent="0">
              <a:lnSpc>
                <a:spcPct val="100000"/>
              </a:lnSpc>
              <a:spcBef>
                <a:spcPts val="600"/>
              </a:spcBef>
              <a:buNone/>
            </a:pP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https://www.highereducation.ac.cy/index.php/el/iste-dramatiki-vladimiros-kyriakidis-el</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indent="0">
              <a:lnSpc>
                <a:spcPct val="100000"/>
              </a:lnSpc>
              <a:spcBef>
                <a:spcPts val="600"/>
              </a:spcBef>
              <a:buNone/>
            </a:pP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https://www.culture.gov.gr/el/service/SitePages/view.aspx?iID=2619</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6000">
              <a:lnSpc>
                <a:spcPct val="100000"/>
              </a:lnSpc>
              <a:spcBef>
                <a:spcPts val="600"/>
              </a:spcBef>
            </a:pP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Ι.Ε.Κ: Ινστιτούτα Επαγγελματικής Κατάρτισης Ελλάδας (Δημόσια και Ιδιωτικά)</a:t>
            </a:r>
            <a:r>
              <a:rPr lang="en-US"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Ειδικότητες Ι.Ε.Κ</a:t>
            </a:r>
            <a:r>
              <a:rPr lang="en-GB"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http://www.et.gr/api/Download_Small/?fek_pdf=20220202661</a:t>
            </a: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Ε.Ε.Σ: Εργαστήρια Ελευθέρων Σπουδών</a:t>
            </a:r>
            <a:r>
              <a:rPr lang="en-GB"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7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https://www.eoppep.gr/index.php/el/structure-and-program-certification/2-uncategorised/216-2013-02-01-13-48-35</a:t>
            </a:r>
            <a:r>
              <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6000" lvl="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Σπουδές στο Εξωτερικό</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http://www.moec.gov.cy/ysea/spoudes_exoteriko.html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Χρήσιμες συνδέσεις Κύπρου</a:t>
            </a:r>
            <a:r>
              <a:rPr lang="en-US"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6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http://www.moec.gov.cy/ysea/cy_links.html</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Επαγγελματικοί Σύνδεσμοι Κύπρου</a:t>
            </a:r>
            <a:r>
              <a:rPr lang="en-US"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8"/>
              </a:rPr>
              <a:t>http://www.moec.gov.cy/ysea/cy_links_syndesmoi.html</a:t>
            </a:r>
            <a:endParaRPr lang="en-US"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l-GR" b="1" dirty="0">
              <a:solidFill>
                <a:schemeClr val="bg2"/>
              </a:solidFill>
              <a:effectLst>
                <a:outerShdw blurRad="38100" dist="38100" dir="2700000" algn="tl">
                  <a:srgbClr val="000000">
                    <a:alpha val="43137"/>
                  </a:srgbClr>
                </a:outerShdw>
              </a:effectLst>
            </a:endParaRPr>
          </a:p>
          <a:p>
            <a:endParaRPr lang="en-US" dirty="0"/>
          </a:p>
        </p:txBody>
      </p:sp>
      <p:sp>
        <p:nvSpPr>
          <p:cNvPr id="4" name="Footer Placeholder 3"/>
          <p:cNvSpPr>
            <a:spLocks noGrp="1"/>
          </p:cNvSpPr>
          <p:nvPr>
            <p:ph type="ftr" sz="quarter" idx="11"/>
          </p:nvPr>
        </p:nvSpPr>
        <p:spPr/>
        <p:txBody>
          <a:bodyPr/>
          <a:lstStyle/>
          <a:p>
            <a:r>
              <a:rPr lang="el-GR" smtClean="0"/>
              <a:t>ΥΣΕΑ, ΝΟΕΜΒΡΙΟΣ 2022</a:t>
            </a:r>
            <a:endParaRPr lang="en-GB" dirty="0"/>
          </a:p>
        </p:txBody>
      </p:sp>
    </p:spTree>
    <p:extLst>
      <p:ext uri="{BB962C8B-B14F-4D97-AF65-F5344CB8AC3E}">
        <p14:creationId xmlns:p14="http://schemas.microsoft.com/office/powerpoint/2010/main" val="252551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867" y="618518"/>
            <a:ext cx="9508543" cy="1201187"/>
          </a:xfrm>
          <a:solidFill>
            <a:schemeClr val="accent1"/>
          </a:solidFill>
        </p:spPr>
        <p:txBody>
          <a:bodyPr/>
          <a:lstStyle/>
          <a:p>
            <a:pPr algn="ctr"/>
            <a:r>
              <a:rPr lang="el-GR" dirty="0" smtClean="0">
                <a:solidFill>
                  <a:schemeClr val="bg2">
                    <a:lumMod val="75000"/>
                  </a:schemeClr>
                </a:solidFill>
              </a:rPr>
              <a:t>ΟΜΑΔΕΣ ΕΠΑΓΓΕΛΜΑΤΩΝ (Ε.Ο.Π.Π.ΕΠ.)</a:t>
            </a:r>
            <a:endParaRPr lang="en-US" dirty="0">
              <a:solidFill>
                <a:schemeClr val="bg2">
                  <a:lumMod val="75000"/>
                </a:schemeClr>
              </a:solidFill>
            </a:endParaRPr>
          </a:p>
        </p:txBody>
      </p:sp>
      <p:pic>
        <p:nvPicPr>
          <p:cNvPr id="5" name="Picture 4"/>
          <p:cNvPicPr>
            <a:picLocks noChangeAspect="1"/>
          </p:cNvPicPr>
          <p:nvPr/>
        </p:nvPicPr>
        <p:blipFill>
          <a:blip r:embed="rId2"/>
          <a:stretch>
            <a:fillRect/>
          </a:stretch>
        </p:blipFill>
        <p:spPr>
          <a:xfrm>
            <a:off x="7981816" y="2117052"/>
            <a:ext cx="1743075" cy="2059323"/>
          </a:xfrm>
          <a:prstGeom prst="rect">
            <a:avLst/>
          </a:prstGeom>
        </p:spPr>
      </p:pic>
      <p:pic>
        <p:nvPicPr>
          <p:cNvPr id="7" name="Content Placeholder 6"/>
          <p:cNvPicPr>
            <a:picLocks noGrp="1" noChangeAspect="1"/>
          </p:cNvPicPr>
          <p:nvPr>
            <p:ph idx="1"/>
          </p:nvPr>
        </p:nvPicPr>
        <p:blipFill>
          <a:blip r:embed="rId3"/>
          <a:stretch>
            <a:fillRect/>
          </a:stretch>
        </p:blipFill>
        <p:spPr>
          <a:xfrm>
            <a:off x="1985740" y="2071350"/>
            <a:ext cx="1714500" cy="2105025"/>
          </a:xfrm>
          <a:prstGeom prst="rect">
            <a:avLst/>
          </a:prstGeom>
        </p:spPr>
      </p:pic>
      <p:pic>
        <p:nvPicPr>
          <p:cNvPr id="8" name="Picture 7"/>
          <p:cNvPicPr>
            <a:picLocks noChangeAspect="1"/>
          </p:cNvPicPr>
          <p:nvPr/>
        </p:nvPicPr>
        <p:blipFill>
          <a:blip r:embed="rId4"/>
          <a:stretch>
            <a:fillRect/>
          </a:stretch>
        </p:blipFill>
        <p:spPr>
          <a:xfrm>
            <a:off x="5017115" y="2071350"/>
            <a:ext cx="1709738" cy="2095500"/>
          </a:xfrm>
          <a:prstGeom prst="rect">
            <a:avLst/>
          </a:prstGeom>
        </p:spPr>
      </p:pic>
      <p:pic>
        <p:nvPicPr>
          <p:cNvPr id="9" name="Picture 8"/>
          <p:cNvPicPr>
            <a:picLocks noChangeAspect="1"/>
          </p:cNvPicPr>
          <p:nvPr/>
        </p:nvPicPr>
        <p:blipFill>
          <a:blip r:embed="rId5"/>
          <a:stretch>
            <a:fillRect/>
          </a:stretch>
        </p:blipFill>
        <p:spPr>
          <a:xfrm>
            <a:off x="1985740" y="4388265"/>
            <a:ext cx="1714500" cy="2191997"/>
          </a:xfrm>
          <a:prstGeom prst="rect">
            <a:avLst/>
          </a:prstGeom>
        </p:spPr>
      </p:pic>
      <p:pic>
        <p:nvPicPr>
          <p:cNvPr id="10" name="Picture 9"/>
          <p:cNvPicPr>
            <a:picLocks noChangeAspect="1"/>
          </p:cNvPicPr>
          <p:nvPr/>
        </p:nvPicPr>
        <p:blipFill>
          <a:blip r:embed="rId6"/>
          <a:stretch>
            <a:fillRect/>
          </a:stretch>
        </p:blipFill>
        <p:spPr>
          <a:xfrm>
            <a:off x="5017115" y="4388265"/>
            <a:ext cx="1709738" cy="2191998"/>
          </a:xfrm>
          <a:prstGeom prst="rect">
            <a:avLst/>
          </a:prstGeom>
        </p:spPr>
      </p:pic>
      <p:pic>
        <p:nvPicPr>
          <p:cNvPr id="11" name="Picture 10"/>
          <p:cNvPicPr>
            <a:picLocks noChangeAspect="1"/>
          </p:cNvPicPr>
          <p:nvPr/>
        </p:nvPicPr>
        <p:blipFill>
          <a:blip r:embed="rId7"/>
          <a:stretch>
            <a:fillRect/>
          </a:stretch>
        </p:blipFill>
        <p:spPr>
          <a:xfrm>
            <a:off x="7974977" y="4473722"/>
            <a:ext cx="1749913" cy="2106540"/>
          </a:xfrm>
          <a:prstGeom prst="rect">
            <a:avLst/>
          </a:prstGeom>
        </p:spPr>
      </p:pic>
      <p:sp>
        <p:nvSpPr>
          <p:cNvPr id="3" name="Footer Placeholder 2"/>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22126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2223853" y="1981199"/>
            <a:ext cx="7845697" cy="2601951"/>
          </a:xfrm>
        </p:spPr>
        <p:txBody>
          <a:bodyPr>
            <a:normAutofit fontScale="90000"/>
          </a:bodyPr>
          <a:lstStyle/>
          <a:p>
            <a:pPr algn="ctr">
              <a:defRPr/>
            </a:pPr>
            <a:r>
              <a:rPr lang="el-GR" sz="3000" dirty="0">
                <a:effectLst>
                  <a:outerShdw blurRad="38100" dist="38100" dir="2700000" algn="tl">
                    <a:srgbClr val="C0C0C0"/>
                  </a:outerShdw>
                </a:effectLst>
                <a:latin typeface="Batang" pitchFamily="18" charset="-127"/>
              </a:rPr>
              <a:t/>
            </a:r>
            <a:br>
              <a:rPr lang="el-GR" sz="3000" dirty="0">
                <a:effectLst>
                  <a:outerShdw blurRad="38100" dist="38100" dir="2700000" algn="tl">
                    <a:srgbClr val="C0C0C0"/>
                  </a:outerShdw>
                </a:effectLst>
                <a:latin typeface="Batang" pitchFamily="18" charset="-127"/>
              </a:rPr>
            </a:br>
            <a:r>
              <a:rPr lang="el-GR" sz="3000" dirty="0">
                <a:effectLst>
                  <a:outerShdw blurRad="38100" dist="38100" dir="2700000" algn="tl">
                    <a:srgbClr val="C0C0C0"/>
                  </a:outerShdw>
                </a:effectLst>
                <a:latin typeface="Batang" pitchFamily="18" charset="-127"/>
              </a:rPr>
              <a:t/>
            </a:r>
            <a:br>
              <a:rPr lang="el-GR" sz="3000" dirty="0">
                <a:effectLst>
                  <a:outerShdw blurRad="38100" dist="38100" dir="2700000" algn="tl">
                    <a:srgbClr val="C0C0C0"/>
                  </a:outerShdw>
                </a:effectLst>
                <a:latin typeface="Batang" pitchFamily="18" charset="-127"/>
              </a:rPr>
            </a:br>
            <a:r>
              <a:rPr lang="el-GR" sz="3000" dirty="0">
                <a:effectLst>
                  <a:outerShdw blurRad="38100" dist="38100" dir="2700000" algn="tl">
                    <a:srgbClr val="C0C0C0"/>
                  </a:outerShdw>
                </a:effectLst>
                <a:latin typeface="Batang" pitchFamily="18" charset="-127"/>
              </a:rPr>
              <a:t/>
            </a:r>
            <a:br>
              <a:rPr lang="el-GR" sz="3000" dirty="0">
                <a:effectLst>
                  <a:outerShdw blurRad="38100" dist="38100" dir="2700000" algn="tl">
                    <a:srgbClr val="C0C0C0"/>
                  </a:outerShdw>
                </a:effectLst>
                <a:latin typeface="Batang" pitchFamily="18" charset="-127"/>
              </a:rPr>
            </a:br>
            <a:r>
              <a:rPr lang="el-GR" sz="3000" dirty="0">
                <a:effectLst>
                  <a:outerShdw blurRad="38100" dist="38100" dir="2700000" algn="tl">
                    <a:srgbClr val="C0C0C0"/>
                  </a:outerShdw>
                </a:effectLst>
                <a:latin typeface="Batang" pitchFamily="18" charset="-127"/>
              </a:rPr>
              <a:t/>
            </a:r>
            <a:br>
              <a:rPr lang="el-GR" sz="3000" dirty="0">
                <a:effectLst>
                  <a:outerShdw blurRad="38100" dist="38100" dir="2700000" algn="tl">
                    <a:srgbClr val="C0C0C0"/>
                  </a:outerShdw>
                </a:effectLst>
                <a:latin typeface="Batang" pitchFamily="18" charset="-127"/>
              </a:rPr>
            </a:br>
            <a:r>
              <a:rPr lang="el-GR" sz="3000" dirty="0">
                <a:effectLst>
                  <a:outerShdw blurRad="38100" dist="38100" dir="2700000" algn="tl">
                    <a:srgbClr val="C0C0C0"/>
                  </a:outerShdw>
                </a:effectLst>
                <a:latin typeface="Batang" pitchFamily="18" charset="-127"/>
              </a:rPr>
              <a:t/>
            </a:r>
            <a:br>
              <a:rPr lang="el-GR" sz="3000" dirty="0">
                <a:effectLst>
                  <a:outerShdw blurRad="38100" dist="38100" dir="2700000" algn="tl">
                    <a:srgbClr val="C0C0C0"/>
                  </a:outerShdw>
                </a:effectLst>
                <a:latin typeface="Batang" pitchFamily="18" charset="-127"/>
              </a:rPr>
            </a:br>
            <a:r>
              <a:rPr lang="el-GR" sz="3000" dirty="0">
                <a:effectLst>
                  <a:outerShdw blurRad="38100" dist="38100" dir="2700000" algn="tl">
                    <a:srgbClr val="C0C0C0"/>
                  </a:outerShdw>
                </a:effectLst>
                <a:latin typeface="Batang" pitchFamily="18" charset="-127"/>
              </a:rPr>
              <a:t/>
            </a:r>
            <a:br>
              <a:rPr lang="el-GR" sz="3000" dirty="0">
                <a:effectLst>
                  <a:outerShdw blurRad="38100" dist="38100" dir="2700000" algn="tl">
                    <a:srgbClr val="C0C0C0"/>
                  </a:outerShdw>
                </a:effectLst>
                <a:latin typeface="Batang" pitchFamily="18" charset="-127"/>
              </a:rPr>
            </a:br>
            <a: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ΓΕΝΙΚΕΣ</a:t>
            </a:r>
            <a:r>
              <a:rPr lang="en-US"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ΣΗΜΑΝΤΙΚΕΣ</a:t>
            </a:r>
            <a:r>
              <a:rPr lang="en-US"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ΕΠΙΣΗΜΑΝΣΕΙΣ </a:t>
            </a:r>
            <a:b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ΣΤΗΝ ΑΓΟΡΑ ΕΡΓΑΣΙΑΣ</a:t>
            </a:r>
            <a:r>
              <a:rPr lang="el-GR" sz="3200"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l-GR" sz="3200"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3000" dirty="0">
                <a:effectLst>
                  <a:outerShdw blurRad="38100" dist="38100" dir="2700000" algn="tl">
                    <a:srgbClr val="C0C0C0"/>
                  </a:outerShdw>
                </a:effectLst>
                <a:latin typeface="Batang" pitchFamily="18" charset="-127"/>
              </a:rPr>
              <a:t/>
            </a:r>
            <a:br>
              <a:rPr lang="el-GR" sz="3000" dirty="0">
                <a:effectLst>
                  <a:outerShdw blurRad="38100" dist="38100" dir="2700000" algn="tl">
                    <a:srgbClr val="C0C0C0"/>
                  </a:outerShdw>
                </a:effectLst>
                <a:latin typeface="Batang" pitchFamily="18" charset="-127"/>
              </a:rPr>
            </a:br>
            <a:r>
              <a:rPr lang="el-GR" sz="3000" dirty="0">
                <a:effectLst>
                  <a:outerShdw blurRad="38100" dist="38100" dir="2700000" algn="tl">
                    <a:srgbClr val="C0C0C0"/>
                  </a:outerShdw>
                </a:effectLst>
              </a:rPr>
              <a:t/>
            </a:r>
            <a:br>
              <a:rPr lang="el-GR" sz="3000" dirty="0">
                <a:effectLst>
                  <a:outerShdw blurRad="38100" dist="38100" dir="2700000" algn="tl">
                    <a:srgbClr val="C0C0C0"/>
                  </a:outerShdw>
                </a:effectLst>
              </a:rPr>
            </a:br>
            <a:r>
              <a:rPr lang="el-GR" sz="3000" dirty="0">
                <a:effectLst>
                  <a:outerShdw blurRad="38100" dist="38100" dir="2700000" algn="tl">
                    <a:srgbClr val="C0C0C0"/>
                  </a:outerShdw>
                </a:effectLst>
              </a:rPr>
              <a:t/>
            </a:r>
            <a:br>
              <a:rPr lang="el-GR" sz="3000" dirty="0">
                <a:effectLst>
                  <a:outerShdw blurRad="38100" dist="38100" dir="2700000" algn="tl">
                    <a:srgbClr val="C0C0C0"/>
                  </a:outerShdw>
                </a:effectLst>
              </a:rPr>
            </a:br>
            <a:r>
              <a:rPr lang="el-GR" sz="3000" dirty="0">
                <a:effectLst>
                  <a:outerShdw blurRad="38100" dist="38100" dir="2700000" algn="tl">
                    <a:srgbClr val="C0C0C0"/>
                  </a:outerShdw>
                </a:effectLst>
              </a:rPr>
              <a:t/>
            </a:r>
            <a:br>
              <a:rPr lang="el-GR" sz="3000" dirty="0">
                <a:effectLst>
                  <a:outerShdw blurRad="38100" dist="38100" dir="2700000" algn="tl">
                    <a:srgbClr val="C0C0C0"/>
                  </a:outerShdw>
                </a:effectLst>
              </a:rPr>
            </a:br>
            <a:r>
              <a:rPr lang="el-GR" sz="3000" dirty="0">
                <a:effectLst>
                  <a:outerShdw blurRad="38100" dist="38100" dir="2700000" algn="tl">
                    <a:srgbClr val="C0C0C0"/>
                  </a:outerShdw>
                </a:effectLst>
              </a:rPr>
              <a:t/>
            </a:r>
            <a:br>
              <a:rPr lang="el-GR" sz="3000" dirty="0">
                <a:effectLst>
                  <a:outerShdw blurRad="38100" dist="38100" dir="2700000" algn="tl">
                    <a:srgbClr val="C0C0C0"/>
                  </a:outerShdw>
                </a:effectLst>
              </a:rPr>
            </a:br>
            <a:endParaRPr lang="el-GR"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188773435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58" y="402370"/>
            <a:ext cx="10058400" cy="1228052"/>
          </a:xfrm>
        </p:spPr>
        <p:txBody>
          <a:bodyPr>
            <a:normAutofit/>
          </a:bodyPr>
          <a:lstStyle/>
          <a:p>
            <a:r>
              <a:rPr lang="el-GR" sz="3200" dirty="0">
                <a:solidFill>
                  <a:schemeClr val="accent1"/>
                </a:solidFill>
              </a:rPr>
              <a:t>   Αγορά Εργασίας </a:t>
            </a:r>
            <a:endParaRPr lang="en-GB" sz="32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73317311"/>
              </p:ext>
            </p:extLst>
          </p:nvPr>
        </p:nvGraphicFramePr>
        <p:xfrm>
          <a:off x="0" y="0"/>
          <a:ext cx="12192000" cy="7345680"/>
        </p:xfrm>
        <a:graphic>
          <a:graphicData uri="http://schemas.openxmlformats.org/drawingml/2006/table">
            <a:tbl>
              <a:tblPr firstRow="1" bandRow="1">
                <a:tableStyleId>{5C22544A-7EE6-4342-B048-85BDC9FD1C3A}</a:tableStyleId>
              </a:tblPr>
              <a:tblGrid>
                <a:gridCol w="6077833">
                  <a:extLst>
                    <a:ext uri="{9D8B030D-6E8A-4147-A177-3AD203B41FA5}">
                      <a16:colId xmlns:a16="http://schemas.microsoft.com/office/drawing/2014/main" xmlns="" val="2371040438"/>
                    </a:ext>
                  </a:extLst>
                </a:gridCol>
                <a:gridCol w="6114167">
                  <a:extLst>
                    <a:ext uri="{9D8B030D-6E8A-4147-A177-3AD203B41FA5}">
                      <a16:colId xmlns:a16="http://schemas.microsoft.com/office/drawing/2014/main" xmlns="" val="1191040620"/>
                    </a:ext>
                  </a:extLst>
                </a:gridCol>
              </a:tblGrid>
              <a:tr h="853693">
                <a:tc>
                  <a:txBody>
                    <a:bodyPr/>
                    <a:lstStyle/>
                    <a:p>
                      <a:pPr algn="ctr"/>
                      <a:r>
                        <a:rPr lang="el-GR" sz="3600" dirty="0">
                          <a:solidFill>
                            <a:schemeClr val="bg2"/>
                          </a:solidFill>
                          <a:highlight>
                            <a:srgbClr val="FFFF00"/>
                          </a:highlight>
                        </a:rPr>
                        <a:t>Παραδοσιακό Σκηνικό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bg2"/>
                          </a:solidFill>
                          <a:highlight>
                            <a:srgbClr val="FFFF00"/>
                          </a:highlight>
                        </a:rPr>
                        <a:t>Σύγχρονο Σκηνικό </a:t>
                      </a:r>
                    </a:p>
                    <a:p>
                      <a:endParaRPr lang="en-GB" dirty="0">
                        <a:solidFill>
                          <a:schemeClr val="bg2"/>
                        </a:solidFill>
                      </a:endParaRPr>
                    </a:p>
                  </a:txBody>
                  <a:tcPr/>
                </a:tc>
                <a:extLst>
                  <a:ext uri="{0D108BD9-81ED-4DB2-BD59-A6C34878D82A}">
                    <a16:rowId xmlns:a16="http://schemas.microsoft.com/office/drawing/2014/main" xmlns="" val="406412744"/>
                  </a:ext>
                </a:extLst>
              </a:tr>
              <a:tr h="6004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800" b="1" dirty="0"/>
                        <a:t>Σύνδεση Πτυχίου με Επάγγελμα </a:t>
                      </a:r>
                    </a:p>
                    <a:p>
                      <a:pPr marL="0" marR="0" indent="0" algn="l" defTabSz="914400" rtl="0" eaLnBrk="1" fontAlgn="auto" latinLnBrk="0" hangingPunct="1">
                        <a:lnSpc>
                          <a:spcPct val="100000"/>
                        </a:lnSpc>
                        <a:spcBef>
                          <a:spcPts val="0"/>
                        </a:spcBef>
                        <a:spcAft>
                          <a:spcPts val="0"/>
                        </a:spcAft>
                        <a:buClrTx/>
                        <a:buSzTx/>
                        <a:buFontTx/>
                        <a:buNone/>
                        <a:tabLst/>
                        <a:defRPr/>
                      </a:pPr>
                      <a:r>
                        <a:rPr lang="el-GR" sz="2800" b="1" dirty="0"/>
                        <a:t>(Γραμμική σύνδεση)</a:t>
                      </a:r>
                      <a:endParaRPr lang="en-GB" sz="2800" b="1" dirty="0"/>
                    </a:p>
                    <a:p>
                      <a:endParaRPr lang="el-GR" b="1" dirty="0"/>
                    </a:p>
                    <a:p>
                      <a:r>
                        <a:rPr lang="el-GR" sz="2800" b="1" dirty="0"/>
                        <a:t>Έμφαση στις Γνώσεις και </a:t>
                      </a:r>
                    </a:p>
                    <a:p>
                      <a:r>
                        <a:rPr lang="el-GR" sz="2800" b="1" dirty="0"/>
                        <a:t>στις Κάθετες Δεξιότητες</a:t>
                      </a:r>
                      <a:r>
                        <a:rPr lang="el-GR" sz="2800" b="1" baseline="0" dirty="0"/>
                        <a:t> </a:t>
                      </a:r>
                      <a:r>
                        <a:rPr lang="en-GB" sz="2800" b="1" baseline="0" dirty="0"/>
                        <a:t>          </a:t>
                      </a:r>
                      <a:endParaRPr lang="el-GR" sz="2800" b="1" baseline="0" dirty="0"/>
                    </a:p>
                    <a:p>
                      <a:r>
                        <a:rPr lang="el-GR" sz="2800" b="1" baseline="0" dirty="0"/>
                        <a:t>(Εκπαίδευση του Επαγγελματία)</a:t>
                      </a:r>
                      <a:endParaRPr lang="el-GR" sz="2800" b="1" dirty="0"/>
                    </a:p>
                    <a:p>
                      <a:endParaRPr lang="el-GR" b="1" dirty="0"/>
                    </a:p>
                    <a:p>
                      <a:r>
                        <a:rPr lang="el-GR" sz="2800" b="1" dirty="0"/>
                        <a:t>Μονιμότητα</a:t>
                      </a:r>
                    </a:p>
                    <a:p>
                      <a:endParaRPr lang="el-GR" b="1" dirty="0"/>
                    </a:p>
                    <a:p>
                      <a:endParaRPr lang="el-GR" sz="2800" b="1" dirty="0"/>
                    </a:p>
                    <a:p>
                      <a:r>
                        <a:rPr lang="el-GR" sz="2800" b="1" dirty="0"/>
                        <a:t>Ανθρώπινη εργασία                             </a:t>
                      </a:r>
                    </a:p>
                    <a:p>
                      <a:endParaRPr lang="el-GR" sz="2800" b="1" dirty="0"/>
                    </a:p>
                    <a:p>
                      <a:r>
                        <a:rPr lang="el-GR" sz="2800" b="1" dirty="0"/>
                        <a:t>Υπηρεσίες</a:t>
                      </a:r>
                    </a:p>
                    <a:p>
                      <a:r>
                        <a:rPr lang="el-GR" sz="2800" b="1" baseline="0" dirty="0"/>
                        <a:t>(Δημόσιος Τομέας, Τράπεζες)</a:t>
                      </a:r>
                      <a:endParaRPr lang="el-GR" b="1" dirty="0"/>
                    </a:p>
                    <a:p>
                      <a:endParaRPr lang="el-GR" dirty="0"/>
                    </a:p>
                    <a:p>
                      <a:r>
                        <a:rPr lang="el-GR" dirty="0"/>
                        <a:t> </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800" b="1" dirty="0"/>
                        <a:t>Αποσύνδεση</a:t>
                      </a:r>
                      <a:r>
                        <a:rPr lang="el-GR" sz="2800" b="1" baseline="0" dirty="0"/>
                        <a:t> Πτυχίου με Επάγγελμα</a:t>
                      </a:r>
                    </a:p>
                    <a:p>
                      <a:pPr marL="0" marR="0" indent="0" algn="l" defTabSz="914400" rtl="0" eaLnBrk="1" fontAlgn="auto" latinLnBrk="0" hangingPunct="1">
                        <a:lnSpc>
                          <a:spcPct val="100000"/>
                        </a:lnSpc>
                        <a:spcBef>
                          <a:spcPts val="0"/>
                        </a:spcBef>
                        <a:spcAft>
                          <a:spcPts val="0"/>
                        </a:spcAft>
                        <a:buClrTx/>
                        <a:buSzTx/>
                        <a:buFontTx/>
                        <a:buNone/>
                        <a:tabLst/>
                        <a:defRPr/>
                      </a:pPr>
                      <a:r>
                        <a:rPr lang="el-GR" sz="2800" b="1" baseline="0" dirty="0"/>
                        <a:t>(Διά Βίου Μάθηση)</a:t>
                      </a:r>
                      <a:endParaRPr lang="en-GB" sz="2800" b="1" dirty="0"/>
                    </a:p>
                    <a:p>
                      <a:endParaRPr lang="el-GR" sz="800" b="1" dirty="0"/>
                    </a:p>
                    <a:p>
                      <a:pPr marL="0" marR="0" indent="0" algn="l" defTabSz="914400" rtl="0" eaLnBrk="1" fontAlgn="auto" latinLnBrk="0" hangingPunct="1">
                        <a:lnSpc>
                          <a:spcPct val="100000"/>
                        </a:lnSpc>
                        <a:spcBef>
                          <a:spcPts val="0"/>
                        </a:spcBef>
                        <a:spcAft>
                          <a:spcPts val="0"/>
                        </a:spcAft>
                        <a:buClrTx/>
                        <a:buSzTx/>
                        <a:buFontTx/>
                        <a:buNone/>
                        <a:tabLst/>
                        <a:defRPr/>
                      </a:pPr>
                      <a:r>
                        <a:rPr lang="el-GR" sz="2800" b="1" dirty="0"/>
                        <a:t>Έμφαση</a:t>
                      </a:r>
                      <a:r>
                        <a:rPr lang="el-GR" sz="2800" b="1" baseline="0" dirty="0"/>
                        <a:t> στις Οριζόντιες Δεξιότητες (Προσωπικότητα του Επαγγελματία)</a:t>
                      </a:r>
                    </a:p>
                    <a:p>
                      <a:endParaRPr lang="el-GR" sz="2800" b="1" baseline="0" dirty="0"/>
                    </a:p>
                    <a:p>
                      <a:endParaRPr lang="el-GR" sz="2800" b="1" baseline="0" dirty="0"/>
                    </a:p>
                    <a:p>
                      <a:r>
                        <a:rPr lang="el-GR" sz="2800" b="1" baseline="0" dirty="0"/>
                        <a:t>Μετακίνηση/Εναλλαγή Επαγγελμάτων – Κινητικότητα - </a:t>
                      </a:r>
                      <a:r>
                        <a:rPr lang="el-GR" sz="2800" b="1" baseline="0" dirty="0" err="1"/>
                        <a:t>Επανεξειδίκευση</a:t>
                      </a:r>
                      <a:r>
                        <a:rPr lang="el-GR" sz="2800" b="1" baseline="0" dirty="0"/>
                        <a:t>  </a:t>
                      </a:r>
                    </a:p>
                    <a:p>
                      <a:endParaRPr lang="el-GR" sz="2000" b="1" baseline="0" dirty="0"/>
                    </a:p>
                    <a:p>
                      <a:r>
                        <a:rPr lang="el-GR" sz="2800" b="1" baseline="0" dirty="0" err="1"/>
                        <a:t>Ψηφιοποίηση</a:t>
                      </a:r>
                      <a:endParaRPr lang="el-GR" sz="2800" b="1" baseline="0" dirty="0"/>
                    </a:p>
                    <a:p>
                      <a:r>
                        <a:rPr lang="el-GR" b="1" baseline="0" dirty="0"/>
                        <a:t> </a:t>
                      </a:r>
                    </a:p>
                    <a:p>
                      <a:endParaRPr lang="el-GR" sz="800" b="1" baseline="0" dirty="0"/>
                    </a:p>
                    <a:p>
                      <a:r>
                        <a:rPr lang="el-GR" sz="2800" b="1" baseline="0" dirty="0"/>
                        <a:t>Επιχειρηματικότητα -  Καινοτομία,</a:t>
                      </a:r>
                    </a:p>
                    <a:p>
                      <a:r>
                        <a:rPr lang="el-GR" sz="2800" b="1" baseline="0" dirty="0"/>
                        <a:t>Νεοφυείς Επιχειρήσεις</a:t>
                      </a:r>
                    </a:p>
                    <a:p>
                      <a:endParaRPr lang="el-GR" b="1" baseline="0" dirty="0"/>
                    </a:p>
                    <a:p>
                      <a:r>
                        <a:rPr lang="el-GR" b="1" baseline="0" dirty="0"/>
                        <a:t> </a:t>
                      </a:r>
                      <a:endParaRPr lang="en-GB" b="1" dirty="0"/>
                    </a:p>
                  </a:txBody>
                  <a:tcPr/>
                </a:tc>
                <a:extLst>
                  <a:ext uri="{0D108BD9-81ED-4DB2-BD59-A6C34878D82A}">
                    <a16:rowId xmlns:a16="http://schemas.microsoft.com/office/drawing/2014/main" xmlns="" val="3675965555"/>
                  </a:ext>
                </a:extLst>
              </a:tr>
            </a:tbl>
          </a:graphicData>
        </a:graphic>
      </p:graphicFrame>
      <p:sp>
        <p:nvSpPr>
          <p:cNvPr id="6" name="Arrow: Right 5">
            <a:extLst>
              <a:ext uri="{FF2B5EF4-FFF2-40B4-BE49-F238E27FC236}">
                <a16:creationId xmlns:a16="http://schemas.microsoft.com/office/drawing/2014/main" xmlns="" id="{DCCB2860-FB2F-4507-A194-E24717CB0E67}"/>
              </a:ext>
            </a:extLst>
          </p:cNvPr>
          <p:cNvSpPr/>
          <p:nvPr/>
        </p:nvSpPr>
        <p:spPr>
          <a:xfrm>
            <a:off x="5404757" y="2071208"/>
            <a:ext cx="571500" cy="1820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Arrow: Right 6">
            <a:extLst>
              <a:ext uri="{FF2B5EF4-FFF2-40B4-BE49-F238E27FC236}">
                <a16:creationId xmlns:a16="http://schemas.microsoft.com/office/drawing/2014/main" xmlns="" id="{CEC4A919-FE2A-499D-AA86-946E1116F372}"/>
              </a:ext>
            </a:extLst>
          </p:cNvPr>
          <p:cNvSpPr/>
          <p:nvPr/>
        </p:nvSpPr>
        <p:spPr>
          <a:xfrm>
            <a:off x="5412921" y="3805129"/>
            <a:ext cx="571500" cy="1820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Arrow: Right 7">
            <a:extLst>
              <a:ext uri="{FF2B5EF4-FFF2-40B4-BE49-F238E27FC236}">
                <a16:creationId xmlns:a16="http://schemas.microsoft.com/office/drawing/2014/main" xmlns="" id="{40D62CD7-EEE6-4FA1-8C24-81CAF54CF69B}"/>
              </a:ext>
            </a:extLst>
          </p:cNvPr>
          <p:cNvSpPr/>
          <p:nvPr/>
        </p:nvSpPr>
        <p:spPr>
          <a:xfrm>
            <a:off x="5404757" y="1124451"/>
            <a:ext cx="571500" cy="1820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Arrow: Right 8">
            <a:extLst>
              <a:ext uri="{FF2B5EF4-FFF2-40B4-BE49-F238E27FC236}">
                <a16:creationId xmlns:a16="http://schemas.microsoft.com/office/drawing/2014/main" xmlns="" id="{CF1BB95E-1131-494A-BCC4-FF5D5646F9B3}"/>
              </a:ext>
            </a:extLst>
          </p:cNvPr>
          <p:cNvSpPr/>
          <p:nvPr/>
        </p:nvSpPr>
        <p:spPr>
          <a:xfrm>
            <a:off x="5404757" y="4933936"/>
            <a:ext cx="571500" cy="1820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Arrow: Right 9">
            <a:extLst>
              <a:ext uri="{FF2B5EF4-FFF2-40B4-BE49-F238E27FC236}">
                <a16:creationId xmlns:a16="http://schemas.microsoft.com/office/drawing/2014/main" xmlns="" id="{1727795A-BA62-4F19-996D-7A35B0294DA0}"/>
              </a:ext>
            </a:extLst>
          </p:cNvPr>
          <p:cNvSpPr/>
          <p:nvPr/>
        </p:nvSpPr>
        <p:spPr>
          <a:xfrm>
            <a:off x="5404757" y="5767528"/>
            <a:ext cx="571500" cy="1820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Footer Placeholder 2"/>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4646958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990600"/>
            <a:ext cx="3771900" cy="1377296"/>
          </a:xfrm>
        </p:spPr>
        <p:txBody>
          <a:bodyPr>
            <a:normAutofit/>
          </a:bodyPr>
          <a:lstStyle/>
          <a:p>
            <a:r>
              <a:rPr lang="el-GR" dirty="0">
                <a:solidFill>
                  <a:srgbClr val="57903F"/>
                </a:solidFill>
              </a:rPr>
              <a:t/>
            </a:r>
            <a:br>
              <a:rPr lang="el-GR" dirty="0">
                <a:solidFill>
                  <a:srgbClr val="57903F"/>
                </a:solidFill>
              </a:rPr>
            </a:br>
            <a:r>
              <a:rPr lang="el-GR" b="1" dirty="0" err="1">
                <a:solidFill>
                  <a:schemeClr val="bg2"/>
                </a:solidFill>
                <a:latin typeface="Times New Roman" panose="02020603050405020304" pitchFamily="18" charset="0"/>
                <a:cs typeface="Times New Roman" panose="02020603050405020304" pitchFamily="18" charset="0"/>
              </a:rPr>
              <a:t>ΔεξιΟτητες</a:t>
            </a:r>
            <a:endParaRPr lang="en-GB" b="1" dirty="0">
              <a:solidFill>
                <a:schemeClr val="bg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55289" y="2858429"/>
            <a:ext cx="5186027" cy="2660377"/>
          </a:xfrm>
        </p:spPr>
        <p:txBody>
          <a:bodyPr>
            <a:normAutofit fontScale="85000" lnSpcReduction="10000"/>
          </a:bodyPr>
          <a:lstStyle/>
          <a:p>
            <a:pPr>
              <a:buClr>
                <a:srgbClr val="57903F"/>
              </a:buClr>
              <a:buFont typeface="Wingdings" panose="05000000000000000000" pitchFamily="2" charset="2"/>
              <a:buChar char="Ø"/>
            </a:pPr>
            <a:r>
              <a:rPr lang="el-GR" b="1" dirty="0">
                <a:solidFill>
                  <a:schemeClr val="bg2"/>
                </a:solidFill>
                <a:latin typeface="Times New Roman" panose="02020603050405020304" pitchFamily="18" charset="0"/>
                <a:cs typeface="Times New Roman" panose="02020603050405020304" pitchFamily="18" charset="0"/>
              </a:rPr>
              <a:t>Κάθετες ή Τεχνικές</a:t>
            </a:r>
            <a:r>
              <a:rPr lang="en-US" b="1" dirty="0">
                <a:solidFill>
                  <a:schemeClr val="bg2"/>
                </a:solidFill>
                <a:latin typeface="Times New Roman" panose="02020603050405020304" pitchFamily="18" charset="0"/>
                <a:cs typeface="Times New Roman" panose="02020603050405020304" pitchFamily="18" charset="0"/>
              </a:rPr>
              <a:t> </a:t>
            </a:r>
            <a:r>
              <a:rPr lang="el-GR" b="1" dirty="0">
                <a:solidFill>
                  <a:schemeClr val="bg2"/>
                </a:solidFill>
                <a:latin typeface="Times New Roman" panose="02020603050405020304" pitchFamily="18" charset="0"/>
                <a:cs typeface="Times New Roman" panose="02020603050405020304" pitchFamily="18" charset="0"/>
              </a:rPr>
              <a:t>(</a:t>
            </a:r>
            <a:r>
              <a:rPr lang="en-US" b="1" dirty="0">
                <a:solidFill>
                  <a:schemeClr val="bg2"/>
                </a:solidFill>
                <a:latin typeface="Times New Roman" panose="02020603050405020304" pitchFamily="18" charset="0"/>
                <a:cs typeface="Times New Roman" panose="02020603050405020304" pitchFamily="18" charset="0"/>
              </a:rPr>
              <a:t>Hard Skills</a:t>
            </a:r>
            <a:r>
              <a:rPr lang="el-GR" b="1" dirty="0">
                <a:solidFill>
                  <a:schemeClr val="bg2"/>
                </a:solidFill>
                <a:latin typeface="Times New Roman" panose="02020603050405020304" pitchFamily="18" charset="0"/>
                <a:cs typeface="Times New Roman" panose="02020603050405020304" pitchFamily="18" charset="0"/>
              </a:rPr>
              <a:t>): </a:t>
            </a:r>
          </a:p>
          <a:p>
            <a:pPr marL="0" indent="0">
              <a:buNone/>
            </a:pPr>
            <a:r>
              <a:rPr lang="el-GR" b="1" dirty="0">
                <a:solidFill>
                  <a:schemeClr val="bg2"/>
                </a:solidFill>
                <a:latin typeface="Times New Roman" panose="02020603050405020304" pitchFamily="18" charset="0"/>
                <a:cs typeface="Times New Roman" panose="02020603050405020304" pitchFamily="18" charset="0"/>
              </a:rPr>
              <a:t>Συνδέονται κυρίως με την Τυπική Μάθηση</a:t>
            </a:r>
          </a:p>
          <a:p>
            <a:pPr marL="0" indent="0">
              <a:buNone/>
            </a:pPr>
            <a:endParaRPr lang="el-GR" b="1" dirty="0">
              <a:solidFill>
                <a:schemeClr val="bg2"/>
              </a:solidFill>
              <a:latin typeface="Times New Roman" panose="02020603050405020304" pitchFamily="18" charset="0"/>
              <a:cs typeface="Times New Roman" panose="02020603050405020304" pitchFamily="18" charset="0"/>
            </a:endParaRPr>
          </a:p>
          <a:p>
            <a:pPr>
              <a:buClr>
                <a:srgbClr val="57903F"/>
              </a:buClr>
              <a:buFont typeface="Wingdings" panose="05000000000000000000" pitchFamily="2" charset="2"/>
              <a:buChar char="Ø"/>
            </a:pPr>
            <a:r>
              <a:rPr lang="el-GR" b="1" dirty="0">
                <a:solidFill>
                  <a:schemeClr val="bg2"/>
                </a:solidFill>
                <a:latin typeface="Times New Roman" panose="02020603050405020304" pitchFamily="18" charset="0"/>
                <a:cs typeface="Times New Roman" panose="02020603050405020304" pitchFamily="18" charset="0"/>
              </a:rPr>
              <a:t>Οριζόντιες ή Μαλακές/Ήπιες (</a:t>
            </a:r>
            <a:r>
              <a:rPr lang="en-US" b="1" dirty="0">
                <a:solidFill>
                  <a:schemeClr val="bg2"/>
                </a:solidFill>
                <a:latin typeface="Times New Roman" panose="02020603050405020304" pitchFamily="18" charset="0"/>
                <a:cs typeface="Times New Roman" panose="02020603050405020304" pitchFamily="18" charset="0"/>
              </a:rPr>
              <a:t>Soft Skills</a:t>
            </a:r>
            <a:r>
              <a:rPr lang="el-GR" b="1" dirty="0">
                <a:solidFill>
                  <a:schemeClr val="bg2"/>
                </a:solidFill>
                <a:latin typeface="Times New Roman" panose="02020603050405020304" pitchFamily="18" charset="0"/>
                <a:cs typeface="Times New Roman" panose="02020603050405020304" pitchFamily="18" charset="0"/>
              </a:rPr>
              <a:t>):</a:t>
            </a:r>
          </a:p>
          <a:p>
            <a:pPr marL="0" indent="0">
              <a:buNone/>
            </a:pPr>
            <a:r>
              <a:rPr lang="el-GR" b="1" dirty="0">
                <a:solidFill>
                  <a:schemeClr val="bg2"/>
                </a:solidFill>
                <a:latin typeface="Times New Roman" panose="02020603050405020304" pitchFamily="18" charset="0"/>
                <a:cs typeface="Times New Roman" panose="02020603050405020304" pitchFamily="18" charset="0"/>
              </a:rPr>
              <a:t> Συνδέονται κυρίως με την Τυπική, Μη Τυπική και Άτυπη Μάθηση</a:t>
            </a:r>
          </a:p>
          <a:p>
            <a:endParaRPr lang="el-GR" dirty="0"/>
          </a:p>
        </p:txBody>
      </p:sp>
      <p:pic>
        <p:nvPicPr>
          <p:cNvPr id="5" name="Εικόνα 4">
            <a:extLst>
              <a:ext uri="{FF2B5EF4-FFF2-40B4-BE49-F238E27FC236}">
                <a16:creationId xmlns:a16="http://schemas.microsoft.com/office/drawing/2014/main" xmlns="" id="{F5FF71ED-3C3E-4078-887E-C579B6BBFCAC}"/>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7204155" y="1339197"/>
            <a:ext cx="2967959" cy="1669477"/>
          </a:xfrm>
          <a:prstGeom prst="rect">
            <a:avLst/>
          </a:prstGeom>
        </p:spPr>
      </p:pic>
      <p:pic>
        <p:nvPicPr>
          <p:cNvPr id="8" name="Εικόνα 7" descr="Εικόνα που περιέχει κείμενο, επιχειρηματική κάρτα&#10;&#10;Περιγραφή που δημιουργήθηκε αυτόματα">
            <a:extLst>
              <a:ext uri="{FF2B5EF4-FFF2-40B4-BE49-F238E27FC236}">
                <a16:creationId xmlns:a16="http://schemas.microsoft.com/office/drawing/2014/main" xmlns="" id="{C4BC167B-1061-4891-904E-E2802DD18254}"/>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7247800" y="3577237"/>
            <a:ext cx="2946136" cy="1669477"/>
          </a:xfrm>
          <a:prstGeom prst="rect">
            <a:avLst/>
          </a:prstGeom>
        </p:spPr>
      </p:pic>
      <p:sp>
        <p:nvSpPr>
          <p:cNvPr id="4" name="Footer Placeholder 3"/>
          <p:cNvSpPr>
            <a:spLocks noGrp="1"/>
          </p:cNvSpPr>
          <p:nvPr>
            <p:ph type="ftr" sz="quarter" idx="11"/>
          </p:nvPr>
        </p:nvSpPr>
        <p:spPr/>
        <p:txBody>
          <a:bodyPr/>
          <a:lstStyle/>
          <a:p>
            <a:r>
              <a:rPr lang="el-GR" smtClean="0"/>
              <a:t>ΥΣΕΑ, ΝΟΕΜΒΡΙΟΣ 2022</a:t>
            </a:r>
            <a:endParaRPr lang="en-GB" dirty="0"/>
          </a:p>
        </p:txBody>
      </p:sp>
    </p:spTree>
    <p:extLst>
      <p:ext uri="{BB962C8B-B14F-4D97-AF65-F5344CB8AC3E}">
        <p14:creationId xmlns:p14="http://schemas.microsoft.com/office/powerpoint/2010/main" val="33018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62" y="44905"/>
            <a:ext cx="9024731" cy="1494517"/>
          </a:xfrm>
        </p:spPr>
        <p:txBody>
          <a:bodyPr>
            <a:normAutofit fontScale="90000"/>
          </a:bodyPr>
          <a:lstStyle/>
          <a:p>
            <a:r>
              <a:rPr lang="el-GR" b="1" dirty="0"/>
              <a:t/>
            </a:r>
            <a:br>
              <a:rPr lang="el-GR" b="1" dirty="0"/>
            </a:br>
            <a:r>
              <a:rPr lang="el-GR" b="1" dirty="0"/>
              <a:t/>
            </a:r>
            <a:br>
              <a:rPr lang="el-GR" b="1" dirty="0"/>
            </a:br>
            <a:r>
              <a:rPr lang="el-GR" b="1" dirty="0"/>
              <a:t/>
            </a:r>
            <a:br>
              <a:rPr lang="el-GR" b="1" dirty="0"/>
            </a:br>
            <a:r>
              <a:rPr lang="el-GR" b="1" dirty="0"/>
              <a:t/>
            </a:r>
            <a:br>
              <a:rPr lang="el-GR" b="1" dirty="0"/>
            </a:br>
            <a:r>
              <a:rPr lang="el-GR" b="1" dirty="0"/>
              <a:t/>
            </a:r>
            <a:br>
              <a:rPr lang="el-GR" b="1" dirty="0"/>
            </a:br>
            <a:r>
              <a:rPr lang="el-GR" b="1" dirty="0"/>
              <a:t/>
            </a:r>
            <a:br>
              <a:rPr lang="el-GR" b="1" dirty="0"/>
            </a:br>
            <a:r>
              <a:rPr lang="el-GR" dirty="0">
                <a:solidFill>
                  <a:srgbClr val="57903F"/>
                </a:solidFill>
              </a:rPr>
              <a:t/>
            </a:r>
            <a:br>
              <a:rPr lang="el-GR" dirty="0">
                <a:solidFill>
                  <a:srgbClr val="57903F"/>
                </a:solidFill>
              </a:rPr>
            </a:br>
            <a:r>
              <a:rPr lang="el-GR" sz="4000" b="1" dirty="0" err="1">
                <a:solidFill>
                  <a:schemeClr val="bg2"/>
                </a:solidFill>
                <a:latin typeface="Arial" panose="020B0604020202020204" pitchFamily="34" charset="0"/>
                <a:cs typeface="Arial" panose="020B0604020202020204" pitchFamily="34" charset="0"/>
              </a:rPr>
              <a:t>ΚΑθετες</a:t>
            </a:r>
            <a:r>
              <a:rPr lang="el-GR" sz="4000" b="1" dirty="0">
                <a:solidFill>
                  <a:schemeClr val="bg2"/>
                </a:solidFill>
                <a:latin typeface="Arial" panose="020B0604020202020204" pitchFamily="34" charset="0"/>
                <a:cs typeface="Arial" panose="020B0604020202020204" pitchFamily="34" charset="0"/>
              </a:rPr>
              <a:t> ή </a:t>
            </a:r>
            <a:r>
              <a:rPr lang="el-GR" sz="4000" b="1" dirty="0" err="1">
                <a:solidFill>
                  <a:schemeClr val="bg2"/>
                </a:solidFill>
                <a:latin typeface="Arial" panose="020B0604020202020204" pitchFamily="34" charset="0"/>
                <a:cs typeface="Arial" panose="020B0604020202020204" pitchFamily="34" charset="0"/>
              </a:rPr>
              <a:t>ΤεχνιΚΕς</a:t>
            </a:r>
            <a:r>
              <a:rPr lang="el-GR" sz="4000" b="1" dirty="0">
                <a:solidFill>
                  <a:schemeClr val="bg2"/>
                </a:solidFill>
                <a:latin typeface="Arial" panose="020B0604020202020204" pitchFamily="34" charset="0"/>
                <a:cs typeface="Arial" panose="020B0604020202020204" pitchFamily="34" charset="0"/>
              </a:rPr>
              <a:t> </a:t>
            </a:r>
            <a:r>
              <a:rPr lang="el-GR" sz="4000" b="1" dirty="0" err="1">
                <a:solidFill>
                  <a:schemeClr val="bg2"/>
                </a:solidFill>
                <a:latin typeface="Arial" panose="020B0604020202020204" pitchFamily="34" charset="0"/>
                <a:cs typeface="Arial" panose="020B0604020202020204" pitchFamily="34" charset="0"/>
              </a:rPr>
              <a:t>ΔεξΙΟτητες</a:t>
            </a:r>
            <a:r>
              <a:rPr lang="el-GR" sz="4000" b="1" dirty="0">
                <a:solidFill>
                  <a:schemeClr val="bg2"/>
                </a:solidFill>
                <a:latin typeface="Arial" panose="020B0604020202020204" pitchFamily="34" charset="0"/>
                <a:cs typeface="Arial" panose="020B0604020202020204" pitchFamily="34" charset="0"/>
              </a:rPr>
              <a:t>:</a:t>
            </a:r>
            <a:br>
              <a:rPr lang="el-GR" sz="4000" b="1" dirty="0">
                <a:solidFill>
                  <a:schemeClr val="bg2"/>
                </a:solidFill>
                <a:latin typeface="Arial" panose="020B0604020202020204" pitchFamily="34" charset="0"/>
                <a:cs typeface="Arial" panose="020B0604020202020204" pitchFamily="34" charset="0"/>
              </a:rPr>
            </a:br>
            <a:r>
              <a:rPr lang="el-GR" sz="4000" b="1" dirty="0"/>
              <a:t/>
            </a:r>
            <a:br>
              <a:rPr lang="el-GR" sz="4000" b="1"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endParaRPr lang="en-GB" dirty="0"/>
          </a:p>
        </p:txBody>
      </p:sp>
      <p:sp>
        <p:nvSpPr>
          <p:cNvPr id="3" name="Content Placeholder 2"/>
          <p:cNvSpPr>
            <a:spLocks noGrp="1"/>
          </p:cNvSpPr>
          <p:nvPr>
            <p:ph idx="1"/>
          </p:nvPr>
        </p:nvSpPr>
        <p:spPr>
          <a:xfrm>
            <a:off x="494951" y="1776772"/>
            <a:ext cx="8477599" cy="4869531"/>
          </a:xfrm>
        </p:spPr>
        <p:txBody>
          <a:bodyPr>
            <a:normAutofit/>
          </a:bodyPr>
          <a:lstStyle/>
          <a:p>
            <a:r>
              <a:rPr lang="en-US" sz="2400" dirty="0">
                <a:solidFill>
                  <a:schemeClr val="bg1"/>
                </a:solidFill>
              </a:rPr>
              <a:t> </a:t>
            </a:r>
            <a:r>
              <a:rPr lang="el-GR" sz="2800" b="1" dirty="0">
                <a:solidFill>
                  <a:schemeClr val="bg1"/>
                </a:solidFill>
                <a:latin typeface="Arial" panose="020B0604020202020204" pitchFamily="34" charset="0"/>
                <a:cs typeface="Arial" panose="020B0604020202020204" pitchFamily="34" charset="0"/>
              </a:rPr>
              <a:t>Απολυτήριο Δευτεροβάθμιας Εκπαίδευσης</a:t>
            </a:r>
          </a:p>
          <a:p>
            <a:r>
              <a:rPr lang="el-GR" sz="2400" b="1" dirty="0">
                <a:solidFill>
                  <a:schemeClr val="bg1"/>
                </a:solidFill>
                <a:latin typeface="Arial" panose="020B0604020202020204" pitchFamily="34" charset="0"/>
                <a:cs typeface="Arial" panose="020B0604020202020204" pitchFamily="34" charset="0"/>
              </a:rPr>
              <a:t> </a:t>
            </a:r>
            <a:r>
              <a:rPr lang="el-GR" sz="2800" b="1" dirty="0">
                <a:solidFill>
                  <a:schemeClr val="bg1"/>
                </a:solidFill>
                <a:latin typeface="Arial" panose="020B0604020202020204" pitchFamily="34" charset="0"/>
                <a:cs typeface="Arial" panose="020B0604020202020204" pitchFamily="34" charset="0"/>
              </a:rPr>
              <a:t>Πτυχίο Πανεπιστημίου</a:t>
            </a:r>
            <a:endParaRPr lang="en-US" sz="28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 </a:t>
            </a:r>
            <a:r>
              <a:rPr lang="el-GR" sz="2800" b="1" dirty="0">
                <a:solidFill>
                  <a:schemeClr val="bg1"/>
                </a:solidFill>
                <a:latin typeface="Arial" panose="020B0604020202020204" pitchFamily="34" charset="0"/>
                <a:cs typeface="Arial" panose="020B0604020202020204" pitchFamily="34" charset="0"/>
              </a:rPr>
              <a:t>Μεταπτυχιακός Τίτλος</a:t>
            </a:r>
            <a:endParaRPr lang="en-US" sz="28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 </a:t>
            </a:r>
            <a:r>
              <a:rPr lang="el-GR" sz="2800" b="1" dirty="0">
                <a:solidFill>
                  <a:schemeClr val="bg1"/>
                </a:solidFill>
                <a:latin typeface="Arial" panose="020B0604020202020204" pitchFamily="34" charset="0"/>
                <a:cs typeface="Arial" panose="020B0604020202020204" pitchFamily="34" charset="0"/>
              </a:rPr>
              <a:t>Πιστοποιητικό Γνώσης συγκεκριμένου   επιπέδου Ξένης Γλώσσας κ.ά. </a:t>
            </a:r>
            <a:endParaRPr lang="en-US" sz="2800" b="1" dirty="0">
              <a:solidFill>
                <a:schemeClr val="bg1"/>
              </a:solidFill>
              <a:latin typeface="Arial" panose="020B0604020202020204" pitchFamily="34" charset="0"/>
              <a:cs typeface="Arial" panose="020B0604020202020204" pitchFamily="34" charset="0"/>
            </a:endParaRPr>
          </a:p>
          <a:p>
            <a:r>
              <a:rPr lang="el-GR" sz="2800" b="1" dirty="0">
                <a:solidFill>
                  <a:schemeClr val="bg1"/>
                </a:solidFill>
                <a:latin typeface="Arial" panose="020B0604020202020204" pitchFamily="34" charset="0"/>
                <a:cs typeface="Arial" panose="020B0604020202020204" pitchFamily="34" charset="0"/>
              </a:rPr>
              <a:t> Άλλα Διπλώματα (Μουσική, Αθλητισμός, Η/Υ)</a:t>
            </a:r>
          </a:p>
          <a:p>
            <a:endParaRPr lang="en-GB" sz="2400" dirty="0">
              <a:solidFill>
                <a:schemeClr val="bg1"/>
              </a:solidFill>
              <a:latin typeface="Arial" panose="020B0604020202020204" pitchFamily="34" charset="0"/>
              <a:cs typeface="Arial" panose="020B0604020202020204" pitchFamily="34" charset="0"/>
            </a:endParaRPr>
          </a:p>
        </p:txBody>
      </p:sp>
      <p:pic>
        <p:nvPicPr>
          <p:cNvPr id="11" name="Εικόνα 10" descr="Εικόνα που περιέχει κείμενο, στατικός, όργανο γραφής, πολύχρωμος&#10;&#10;Περιγραφή που δημιουργήθηκε αυτόματα">
            <a:extLst>
              <a:ext uri="{FF2B5EF4-FFF2-40B4-BE49-F238E27FC236}">
                <a16:creationId xmlns:a16="http://schemas.microsoft.com/office/drawing/2014/main" xmlns="" id="{22094B70-B037-4E49-BE18-F18DB19996C9}"/>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8972550" y="1196305"/>
            <a:ext cx="3219450" cy="4869531"/>
          </a:xfrm>
          <a:prstGeom prst="rect">
            <a:avLst/>
          </a:prstGeom>
        </p:spPr>
      </p:pic>
      <p:sp>
        <p:nvSpPr>
          <p:cNvPr id="4" name="Footer Placeholder 3"/>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21011218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17" y="642594"/>
            <a:ext cx="8682323" cy="162749"/>
          </a:xfrm>
        </p:spPr>
        <p:txBody>
          <a:bodyPr>
            <a:normAutofit fontScale="90000"/>
          </a:bodyPr>
          <a:lstStyle/>
          <a:p>
            <a:r>
              <a:rPr lang="el-GR" dirty="0">
                <a:solidFill>
                  <a:srgbClr val="57903F"/>
                </a:solidFill>
              </a:rPr>
              <a:t/>
            </a:r>
            <a:br>
              <a:rPr lang="el-GR" dirty="0">
                <a:solidFill>
                  <a:srgbClr val="57903F"/>
                </a:solidFill>
              </a:rPr>
            </a:br>
            <a:r>
              <a:rPr lang="el-GR" sz="4000" b="1" dirty="0" err="1">
                <a:solidFill>
                  <a:schemeClr val="bg2"/>
                </a:solidFill>
                <a:latin typeface="Arial" panose="020B0604020202020204" pitchFamily="34" charset="0"/>
                <a:cs typeface="Arial" panose="020B0604020202020204" pitchFamily="34" charset="0"/>
              </a:rPr>
              <a:t>ΟριζΟντιες</a:t>
            </a:r>
            <a:r>
              <a:rPr lang="el-GR" sz="4000" b="1" dirty="0">
                <a:solidFill>
                  <a:schemeClr val="bg2"/>
                </a:solidFill>
                <a:latin typeface="Arial" panose="020B0604020202020204" pitchFamily="34" charset="0"/>
                <a:cs typeface="Arial" panose="020B0604020202020204" pitchFamily="34" charset="0"/>
              </a:rPr>
              <a:t> ή (</a:t>
            </a:r>
            <a:r>
              <a:rPr lang="el-GR" sz="4000" b="1" dirty="0" err="1">
                <a:solidFill>
                  <a:schemeClr val="bg2"/>
                </a:solidFill>
                <a:latin typeface="Arial" panose="020B0604020202020204" pitchFamily="34" charset="0"/>
                <a:cs typeface="Arial" panose="020B0604020202020204" pitchFamily="34" charset="0"/>
              </a:rPr>
              <a:t>Ηπιες</a:t>
            </a:r>
            <a:r>
              <a:rPr lang="el-GR" sz="4000" b="1" dirty="0">
                <a:solidFill>
                  <a:schemeClr val="bg2"/>
                </a:solidFill>
                <a:latin typeface="Arial" panose="020B0604020202020204" pitchFamily="34" charset="0"/>
                <a:cs typeface="Arial" panose="020B0604020202020204" pitchFamily="34" charset="0"/>
              </a:rPr>
              <a:t>) </a:t>
            </a:r>
            <a:r>
              <a:rPr lang="el-GR" sz="4000" b="1" dirty="0" err="1">
                <a:solidFill>
                  <a:schemeClr val="bg2"/>
                </a:solidFill>
                <a:latin typeface="Arial" panose="020B0604020202020204" pitchFamily="34" charset="0"/>
                <a:cs typeface="Arial" panose="020B0604020202020204" pitchFamily="34" charset="0"/>
              </a:rPr>
              <a:t>ΔεξΙΟτητες</a:t>
            </a:r>
            <a:r>
              <a:rPr lang="el-GR" sz="4000" b="1" dirty="0">
                <a:solidFill>
                  <a:schemeClr val="bg2"/>
                </a:solidFill>
                <a:latin typeface="Arial" panose="020B0604020202020204" pitchFamily="34" charset="0"/>
                <a:cs typeface="Arial" panose="020B0604020202020204" pitchFamily="34" charset="0"/>
              </a:rPr>
              <a:t> </a:t>
            </a:r>
            <a:endParaRPr lang="en-GB" sz="4000" b="1" dirty="0">
              <a:solidFill>
                <a:schemeClr val="bg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0118" y="1590261"/>
            <a:ext cx="8576986" cy="5054643"/>
          </a:xfrm>
        </p:spPr>
        <p:txBody>
          <a:bodyPr>
            <a:normAutofit fontScale="62500" lnSpcReduction="20000"/>
          </a:bodyPr>
          <a:lstStyle/>
          <a:p>
            <a:r>
              <a:rPr lang="el-GR" sz="4500" b="1" dirty="0">
                <a:solidFill>
                  <a:schemeClr val="bg1"/>
                </a:solidFill>
                <a:latin typeface="Arial" panose="020B0604020202020204" pitchFamily="34" charset="0"/>
                <a:cs typeface="Arial" panose="020B0604020202020204" pitchFamily="34" charset="0"/>
              </a:rPr>
              <a:t>Συναισθηματική Νοημοσύνη- Ενσυναίσθηση</a:t>
            </a:r>
          </a:p>
          <a:p>
            <a:r>
              <a:rPr lang="el-GR" sz="4500" b="1" dirty="0">
                <a:solidFill>
                  <a:schemeClr val="bg1"/>
                </a:solidFill>
                <a:latin typeface="Arial" panose="020B0604020202020204" pitchFamily="34" charset="0"/>
                <a:cs typeface="Arial" panose="020B0604020202020204" pitchFamily="34" charset="0"/>
              </a:rPr>
              <a:t>Ομαδικότητα</a:t>
            </a:r>
          </a:p>
          <a:p>
            <a:r>
              <a:rPr lang="el-GR" sz="4500" b="1" dirty="0">
                <a:solidFill>
                  <a:schemeClr val="bg1"/>
                </a:solidFill>
                <a:latin typeface="Arial" panose="020B0604020202020204" pitchFamily="34" charset="0"/>
                <a:cs typeface="Arial" panose="020B0604020202020204" pitchFamily="34" charset="0"/>
              </a:rPr>
              <a:t>Πειθώ</a:t>
            </a:r>
            <a:r>
              <a:rPr lang="el-GR" sz="3400" b="1" dirty="0">
                <a:solidFill>
                  <a:schemeClr val="bg1"/>
                </a:solidFill>
                <a:latin typeface="Arial" panose="020B0604020202020204" pitchFamily="34" charset="0"/>
                <a:cs typeface="Arial" panose="020B0604020202020204" pitchFamily="34" charset="0"/>
              </a:rPr>
              <a:t> </a:t>
            </a:r>
          </a:p>
          <a:p>
            <a:r>
              <a:rPr lang="el-GR" sz="4500" b="1" dirty="0">
                <a:solidFill>
                  <a:schemeClr val="bg1"/>
                </a:solidFill>
                <a:latin typeface="Arial" panose="020B0604020202020204" pitchFamily="34" charset="0"/>
                <a:cs typeface="Arial" panose="020B0604020202020204" pitchFamily="34" charset="0"/>
              </a:rPr>
              <a:t>Ευελιξία</a:t>
            </a:r>
          </a:p>
          <a:p>
            <a:r>
              <a:rPr lang="el-GR" sz="4500" b="1" dirty="0">
                <a:solidFill>
                  <a:schemeClr val="bg1"/>
                </a:solidFill>
                <a:latin typeface="Arial" panose="020B0604020202020204" pitchFamily="34" charset="0"/>
                <a:cs typeface="Arial" panose="020B0604020202020204" pitchFamily="34" charset="0"/>
              </a:rPr>
              <a:t>Επίλυση Προβλήματος</a:t>
            </a:r>
          </a:p>
          <a:p>
            <a:r>
              <a:rPr lang="el-GR" sz="4500" b="1" dirty="0">
                <a:solidFill>
                  <a:schemeClr val="bg1"/>
                </a:solidFill>
                <a:latin typeface="Arial" panose="020B0604020202020204" pitchFamily="34" charset="0"/>
                <a:cs typeface="Arial" panose="020B0604020202020204" pitchFamily="34" charset="0"/>
              </a:rPr>
              <a:t>Προνοητικότητα</a:t>
            </a:r>
          </a:p>
          <a:p>
            <a:r>
              <a:rPr lang="el-GR" sz="4500" b="1" dirty="0">
                <a:solidFill>
                  <a:schemeClr val="bg1"/>
                </a:solidFill>
                <a:latin typeface="Arial" panose="020B0604020202020204" pitchFamily="34" charset="0"/>
                <a:cs typeface="Arial" panose="020B0604020202020204" pitchFamily="34" charset="0"/>
              </a:rPr>
              <a:t>Προσαρμοστικότητα</a:t>
            </a:r>
          </a:p>
          <a:p>
            <a:r>
              <a:rPr lang="el-GR" sz="4500" b="1" dirty="0">
                <a:solidFill>
                  <a:schemeClr val="bg1"/>
                </a:solidFill>
                <a:latin typeface="Arial" panose="020B0604020202020204" pitchFamily="34" charset="0"/>
                <a:cs typeface="Arial" panose="020B0604020202020204" pitchFamily="34" charset="0"/>
              </a:rPr>
              <a:t>Ανθεκτικότητα</a:t>
            </a:r>
          </a:p>
          <a:p>
            <a:r>
              <a:rPr lang="el-GR" sz="4500" b="1" dirty="0">
                <a:solidFill>
                  <a:schemeClr val="bg1"/>
                </a:solidFill>
                <a:latin typeface="Arial" panose="020B0604020202020204" pitchFamily="34" charset="0"/>
                <a:cs typeface="Arial" panose="020B0604020202020204" pitchFamily="34" charset="0"/>
              </a:rPr>
              <a:t>Καινοτομία</a:t>
            </a:r>
            <a:endParaRPr lang="el-GR" sz="45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371252" y="450166"/>
            <a:ext cx="2374102" cy="2078625"/>
          </a:xfrm>
          <a:prstGeom prst="rect">
            <a:avLst/>
          </a:prstGeom>
        </p:spPr>
      </p:pic>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xmlns="" id="{084B6451-F463-43AD-A7FD-0EEF5D90FFC9}"/>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6178252" y="3407228"/>
            <a:ext cx="6048375" cy="3400425"/>
          </a:xfrm>
          <a:prstGeom prst="rect">
            <a:avLst/>
          </a:prstGeom>
        </p:spPr>
      </p:pic>
      <p:sp>
        <p:nvSpPr>
          <p:cNvPr id="5" name="Footer Placeholder 4"/>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147391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405890"/>
            <a:ext cx="4184374" cy="1028700"/>
          </a:xfrm>
          <a:solidFill>
            <a:schemeClr val="accent1"/>
          </a:solidFill>
        </p:spPr>
        <p:txBody>
          <a:bodyPr>
            <a:normAutofit fontScale="90000"/>
          </a:bodyPr>
          <a:lstStyle/>
          <a:p>
            <a:r>
              <a:rPr lang="el-GR" dirty="0">
                <a:solidFill>
                  <a:schemeClr val="bg2"/>
                </a:solidFill>
              </a:rPr>
              <a:t> </a:t>
            </a:r>
            <a:r>
              <a:rPr lang="el-GR" b="1" dirty="0">
                <a:solidFill>
                  <a:schemeClr val="bg2"/>
                </a:solidFill>
                <a:latin typeface="Times New Roman" panose="02020603050405020304" pitchFamily="18" charset="0"/>
                <a:cs typeface="Times New Roman" panose="02020603050405020304" pitchFamily="18" charset="0"/>
              </a:rPr>
              <a:t>4η </a:t>
            </a:r>
            <a:r>
              <a:rPr lang="el-GR" b="1" dirty="0" err="1">
                <a:solidFill>
                  <a:schemeClr val="bg2"/>
                </a:solidFill>
                <a:latin typeface="Times New Roman" panose="02020603050405020304" pitchFamily="18" charset="0"/>
                <a:cs typeface="Times New Roman" panose="02020603050405020304" pitchFamily="18" charset="0"/>
              </a:rPr>
              <a:t>Βιομηχανικη</a:t>
            </a:r>
            <a:r>
              <a:rPr lang="el-GR" b="1" dirty="0">
                <a:solidFill>
                  <a:schemeClr val="bg2"/>
                </a:solidFill>
                <a:latin typeface="Times New Roman" panose="02020603050405020304" pitchFamily="18" charset="0"/>
                <a:cs typeface="Times New Roman" panose="02020603050405020304" pitchFamily="18" charset="0"/>
              </a:rPr>
              <a:t> </a:t>
            </a:r>
            <a:r>
              <a:rPr lang="el-GR" b="1" dirty="0" err="1">
                <a:solidFill>
                  <a:schemeClr val="bg2"/>
                </a:solidFill>
                <a:latin typeface="Times New Roman" panose="02020603050405020304" pitchFamily="18" charset="0"/>
                <a:cs typeface="Times New Roman" panose="02020603050405020304" pitchFamily="18" charset="0"/>
              </a:rPr>
              <a:t>Επανασταση</a:t>
            </a:r>
            <a:r>
              <a:rPr lang="el-GR" b="1" dirty="0">
                <a:solidFill>
                  <a:schemeClr val="bg2"/>
                </a:solidFill>
                <a:latin typeface="Times New Roman" panose="02020603050405020304" pitchFamily="18" charset="0"/>
                <a:cs typeface="Times New Roman" panose="02020603050405020304" pitchFamily="18" charset="0"/>
              </a:rPr>
              <a:t> </a:t>
            </a:r>
            <a:r>
              <a:rPr lang="el-GR" dirty="0">
                <a:solidFill>
                  <a:schemeClr val="bg2"/>
                </a:solidFill>
                <a:latin typeface="Times New Roman" panose="02020603050405020304" pitchFamily="18" charset="0"/>
                <a:cs typeface="Times New Roman" panose="02020603050405020304" pitchFamily="18" charset="0"/>
              </a:rPr>
              <a:t>(1)</a:t>
            </a:r>
            <a:endParaRPr lang="en-GB" dirty="0">
              <a:solidFill>
                <a:schemeClr val="bg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27244" y="2590800"/>
            <a:ext cx="7424530" cy="3505200"/>
          </a:xfrm>
        </p:spPr>
        <p:txBody>
          <a:bodyPr>
            <a:normAutofit fontScale="62500" lnSpcReduction="20000"/>
          </a:bodyPr>
          <a:lstStyle/>
          <a:p>
            <a:r>
              <a:rPr lang="el-GR" sz="2600" b="1" dirty="0">
                <a:solidFill>
                  <a:schemeClr val="bg2"/>
                </a:solidFill>
                <a:latin typeface="Arial" panose="020B0604020202020204" pitchFamily="34" charset="0"/>
                <a:cs typeface="Arial" panose="020B0604020202020204" pitchFamily="34" charset="0"/>
              </a:rPr>
              <a:t> Η αλματώδης τεχνολογική πρόοδος, η οποία προχωρά με ιλιγγιώδεις ρυθμούς και με συνεπακόλουθες αλλαγές στη βιομηχανία και στο εργασιακό σκηνικό. </a:t>
            </a:r>
          </a:p>
          <a:p>
            <a:r>
              <a:rPr lang="el-GR" sz="2600" b="1" dirty="0">
                <a:solidFill>
                  <a:schemeClr val="bg2"/>
                </a:solidFill>
                <a:latin typeface="Arial" panose="020B0604020202020204" pitchFamily="34" charset="0"/>
                <a:cs typeface="Arial" panose="020B0604020202020204" pitchFamily="34" charset="0"/>
              </a:rPr>
              <a:t> Χαρακτηρίζεται κυρίως από την ευφυή εκμάθηση των ίδιων των Μηχανών, την επιστήμη των Δεδομένων, την Τεχνητή Νοημοσύνη.</a:t>
            </a:r>
          </a:p>
          <a:p>
            <a:pPr marL="0" indent="0">
              <a:buNone/>
            </a:pPr>
            <a:endParaRPr lang="el-GR" sz="2600" b="1" dirty="0">
              <a:solidFill>
                <a:schemeClr val="bg2"/>
              </a:solidFill>
              <a:latin typeface="Arial" panose="020B0604020202020204" pitchFamily="34" charset="0"/>
              <a:cs typeface="Arial" panose="020B0604020202020204" pitchFamily="34" charset="0"/>
            </a:endParaRPr>
          </a:p>
          <a:p>
            <a:pPr marL="0" indent="0">
              <a:buNone/>
            </a:pPr>
            <a:r>
              <a:rPr lang="el-GR" sz="2600" b="1" dirty="0">
                <a:solidFill>
                  <a:schemeClr val="bg2"/>
                </a:solidFill>
                <a:latin typeface="Arial" panose="020B0604020202020204" pitchFamily="34" charset="0"/>
                <a:cs typeface="Arial" panose="020B0604020202020204" pitchFamily="34" charset="0"/>
              </a:rPr>
              <a:t>Ως εκ τούτου, το εργασιακό σκηνικό μεταβάλλεται, αρκετές θέσεις εργασίες χάνονται λόγω της </a:t>
            </a:r>
            <a:r>
              <a:rPr lang="el-GR" sz="2600" b="1" dirty="0" err="1">
                <a:solidFill>
                  <a:schemeClr val="bg2"/>
                </a:solidFill>
                <a:latin typeface="Arial" panose="020B0604020202020204" pitchFamily="34" charset="0"/>
                <a:cs typeface="Arial" panose="020B0604020202020204" pitchFamily="34" charset="0"/>
              </a:rPr>
              <a:t>ψηφιοποίησης</a:t>
            </a:r>
            <a:r>
              <a:rPr lang="el-GR" sz="2600" b="1" dirty="0">
                <a:solidFill>
                  <a:schemeClr val="bg2"/>
                </a:solidFill>
                <a:latin typeface="Arial" panose="020B0604020202020204" pitchFamily="34" charset="0"/>
                <a:cs typeface="Arial" panose="020B0604020202020204" pitchFamily="34" charset="0"/>
              </a:rPr>
              <a:t> και της αντικατάστασης του ανθρώπινου δυναμικού με μηχανές, ενώ νέοι τομείς γεννιούνται, οι οποίοι συνδέονται κυρίως με την καινοτομία, τις νεοφυείς επιχειρήσεις, το διαδικτυακό εμπόριο κ.ά. </a:t>
            </a:r>
            <a:endParaRPr lang="en-GB" sz="2600" b="1" dirty="0">
              <a:solidFill>
                <a:schemeClr val="bg2"/>
              </a:solidFill>
              <a:latin typeface="Arial" panose="020B0604020202020204" pitchFamily="34" charset="0"/>
              <a:cs typeface="Arial" panose="020B0604020202020204" pitchFamily="34" charset="0"/>
            </a:endParaRPr>
          </a:p>
          <a:p>
            <a:endParaRPr lang="el-GR" dirty="0"/>
          </a:p>
          <a:p>
            <a:endParaRPr lang="en-GB" dirty="0"/>
          </a:p>
          <a:p>
            <a:endParaRPr lang="en-GB" dirty="0"/>
          </a:p>
        </p:txBody>
      </p:sp>
      <p:sp>
        <p:nvSpPr>
          <p:cNvPr id="4" name="Right Arrow 3"/>
          <p:cNvSpPr/>
          <p:nvPr/>
        </p:nvSpPr>
        <p:spPr>
          <a:xfrm>
            <a:off x="2024578" y="4445380"/>
            <a:ext cx="602666" cy="34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Εικόνα 5">
            <a:extLst>
              <a:ext uri="{FF2B5EF4-FFF2-40B4-BE49-F238E27FC236}">
                <a16:creationId xmlns:a16="http://schemas.microsoft.com/office/drawing/2014/main" xmlns="" id="{C46850FB-F570-4F0A-9430-96953C5ED231}"/>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2787398" y="1073427"/>
            <a:ext cx="2801709" cy="1361164"/>
          </a:xfrm>
          <a:prstGeom prst="rect">
            <a:avLst/>
          </a:prstGeom>
        </p:spPr>
      </p:pic>
      <p:sp>
        <p:nvSpPr>
          <p:cNvPr id="5" name="Footer Placeholder 4"/>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403330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lgn="ctr"/>
            <a:r>
              <a:rPr lang="el-GR" dirty="0">
                <a:solidFill>
                  <a:schemeClr val="bg2"/>
                </a:solidFill>
              </a:rPr>
              <a:t/>
            </a:r>
            <a:br>
              <a:rPr lang="el-GR" dirty="0">
                <a:solidFill>
                  <a:schemeClr val="bg2"/>
                </a:solidFill>
              </a:rPr>
            </a:br>
            <a:r>
              <a:rPr lang="el-GR" dirty="0">
                <a:solidFill>
                  <a:schemeClr val="bg2"/>
                </a:solidFill>
              </a:rPr>
              <a:t/>
            </a:r>
            <a:br>
              <a:rPr lang="el-GR" dirty="0">
                <a:solidFill>
                  <a:schemeClr val="bg2"/>
                </a:solidFill>
              </a:rPr>
            </a:br>
            <a:r>
              <a:rPr lang="el-GR" b="1" dirty="0">
                <a:solidFill>
                  <a:schemeClr val="bg2"/>
                </a:solidFill>
                <a:latin typeface="Times New Roman" panose="02020603050405020304" pitchFamily="18" charset="0"/>
                <a:cs typeface="Times New Roman" panose="02020603050405020304" pitchFamily="18" charset="0"/>
              </a:rPr>
              <a:t>4</a:t>
            </a:r>
            <a:r>
              <a:rPr lang="el-GR" b="1" baseline="30000" dirty="0">
                <a:solidFill>
                  <a:schemeClr val="bg2"/>
                </a:solidFill>
                <a:latin typeface="Times New Roman" panose="02020603050405020304" pitchFamily="18" charset="0"/>
                <a:cs typeface="Times New Roman" panose="02020603050405020304" pitchFamily="18" charset="0"/>
              </a:rPr>
              <a:t>η</a:t>
            </a:r>
            <a:r>
              <a:rPr lang="el-GR" b="1" dirty="0">
                <a:solidFill>
                  <a:schemeClr val="bg2"/>
                </a:solidFill>
                <a:latin typeface="Times New Roman" panose="02020603050405020304" pitchFamily="18" charset="0"/>
                <a:cs typeface="Times New Roman" panose="02020603050405020304" pitchFamily="18" charset="0"/>
              </a:rPr>
              <a:t> </a:t>
            </a:r>
            <a:r>
              <a:rPr lang="el-GR" b="1" dirty="0" err="1">
                <a:solidFill>
                  <a:schemeClr val="bg2"/>
                </a:solidFill>
                <a:latin typeface="Times New Roman" panose="02020603050405020304" pitchFamily="18" charset="0"/>
                <a:cs typeface="Times New Roman" panose="02020603050405020304" pitchFamily="18" charset="0"/>
              </a:rPr>
              <a:t>Βιομηχανικη</a:t>
            </a:r>
            <a:r>
              <a:rPr lang="el-GR" b="1" dirty="0">
                <a:solidFill>
                  <a:schemeClr val="bg2"/>
                </a:solidFill>
                <a:latin typeface="Times New Roman" panose="02020603050405020304" pitchFamily="18" charset="0"/>
                <a:cs typeface="Times New Roman" panose="02020603050405020304" pitchFamily="18" charset="0"/>
              </a:rPr>
              <a:t> </a:t>
            </a:r>
            <a:r>
              <a:rPr lang="el-GR" b="1" dirty="0" err="1">
                <a:solidFill>
                  <a:schemeClr val="bg2"/>
                </a:solidFill>
                <a:latin typeface="Times New Roman" panose="02020603050405020304" pitchFamily="18" charset="0"/>
                <a:cs typeface="Times New Roman" panose="02020603050405020304" pitchFamily="18" charset="0"/>
              </a:rPr>
              <a:t>Επανασταση</a:t>
            </a:r>
            <a:r>
              <a:rPr lang="el-GR" b="1" dirty="0">
                <a:solidFill>
                  <a:schemeClr val="bg2"/>
                </a:solidFill>
                <a:latin typeface="Times New Roman" panose="02020603050405020304" pitchFamily="18" charset="0"/>
                <a:cs typeface="Times New Roman" panose="02020603050405020304" pitchFamily="18" charset="0"/>
              </a:rPr>
              <a:t> (2) : </a:t>
            </a:r>
            <a:br>
              <a:rPr lang="el-GR" b="1" dirty="0">
                <a:solidFill>
                  <a:schemeClr val="bg2"/>
                </a:solidFill>
                <a:latin typeface="Times New Roman" panose="02020603050405020304" pitchFamily="18" charset="0"/>
                <a:cs typeface="Times New Roman" panose="02020603050405020304" pitchFamily="18" charset="0"/>
              </a:rPr>
            </a:br>
            <a:r>
              <a:rPr lang="el-GR" b="1" dirty="0" err="1">
                <a:solidFill>
                  <a:schemeClr val="bg2"/>
                </a:solidFill>
                <a:latin typeface="Times New Roman" panose="02020603050405020304" pitchFamily="18" charset="0"/>
                <a:cs typeface="Times New Roman" panose="02020603050405020304" pitchFamily="18" charset="0"/>
              </a:rPr>
              <a:t>Δυσδιακριτα</a:t>
            </a:r>
            <a:r>
              <a:rPr lang="el-GR" b="1" dirty="0">
                <a:solidFill>
                  <a:schemeClr val="bg2"/>
                </a:solidFill>
                <a:latin typeface="Times New Roman" panose="02020603050405020304" pitchFamily="18" charset="0"/>
                <a:cs typeface="Times New Roman" panose="02020603050405020304" pitchFamily="18" charset="0"/>
              </a:rPr>
              <a:t> τα </a:t>
            </a:r>
            <a:r>
              <a:rPr lang="el-GR" b="1" dirty="0" err="1">
                <a:solidFill>
                  <a:schemeClr val="bg2"/>
                </a:solidFill>
                <a:latin typeface="Times New Roman" panose="02020603050405020304" pitchFamily="18" charset="0"/>
                <a:cs typeface="Times New Roman" panose="02020603050405020304" pitchFamily="18" charset="0"/>
              </a:rPr>
              <a:t>ορια</a:t>
            </a:r>
            <a:r>
              <a:rPr lang="el-GR" b="1" dirty="0">
                <a:solidFill>
                  <a:schemeClr val="bg2"/>
                </a:solidFill>
                <a:latin typeface="Times New Roman" panose="02020603050405020304" pitchFamily="18" charset="0"/>
                <a:cs typeface="Times New Roman" panose="02020603050405020304" pitchFamily="18" charset="0"/>
              </a:rPr>
              <a:t> του </a:t>
            </a:r>
            <a:r>
              <a:rPr lang="el-GR" b="1" dirty="0" err="1">
                <a:solidFill>
                  <a:schemeClr val="bg2"/>
                </a:solidFill>
                <a:latin typeface="Times New Roman" panose="02020603050405020304" pitchFamily="18" charset="0"/>
                <a:cs typeface="Times New Roman" panose="02020603050405020304" pitchFamily="18" charset="0"/>
              </a:rPr>
              <a:t>φυσικου</a:t>
            </a:r>
            <a:r>
              <a:rPr lang="el-GR" b="1" dirty="0">
                <a:solidFill>
                  <a:schemeClr val="bg2"/>
                </a:solidFill>
                <a:latin typeface="Times New Roman" panose="02020603050405020304" pitchFamily="18" charset="0"/>
                <a:cs typeface="Times New Roman" panose="02020603050405020304" pitchFamily="18" charset="0"/>
              </a:rPr>
              <a:t> και </a:t>
            </a:r>
            <a:r>
              <a:rPr lang="el-GR" b="1" dirty="0" err="1">
                <a:solidFill>
                  <a:schemeClr val="bg2"/>
                </a:solidFill>
                <a:latin typeface="Times New Roman" panose="02020603050405020304" pitchFamily="18" charset="0"/>
                <a:cs typeface="Times New Roman" panose="02020603050405020304" pitchFamily="18" charset="0"/>
              </a:rPr>
              <a:t>ψηφιακου</a:t>
            </a:r>
            <a:r>
              <a:rPr lang="el-GR" b="1" dirty="0">
                <a:solidFill>
                  <a:schemeClr val="bg2"/>
                </a:solidFill>
                <a:latin typeface="Times New Roman" panose="02020603050405020304" pitchFamily="18" charset="0"/>
                <a:cs typeface="Times New Roman" panose="02020603050405020304" pitchFamily="18" charset="0"/>
              </a:rPr>
              <a:t> </a:t>
            </a:r>
            <a:r>
              <a:rPr lang="el-GR" b="1" dirty="0" err="1">
                <a:solidFill>
                  <a:schemeClr val="bg2"/>
                </a:solidFill>
                <a:latin typeface="Times New Roman" panose="02020603050405020304" pitchFamily="18" charset="0"/>
                <a:cs typeface="Times New Roman" panose="02020603050405020304" pitchFamily="18" charset="0"/>
              </a:rPr>
              <a:t>κοσμου</a:t>
            </a:r>
            <a:r>
              <a:rPr lang="el-GR" dirty="0">
                <a:solidFill>
                  <a:schemeClr val="bg2"/>
                </a:solidFill>
              </a:rPr>
              <a:t/>
            </a:r>
            <a:br>
              <a:rPr lang="el-GR" dirty="0">
                <a:solidFill>
                  <a:schemeClr val="bg2"/>
                </a:solidFill>
              </a:rPr>
            </a:br>
            <a:r>
              <a:rPr lang="en-GB" dirty="0">
                <a:solidFill>
                  <a:schemeClr val="tx1"/>
                </a:solidFill>
              </a:rPr>
              <a:t/>
            </a:r>
            <a:br>
              <a:rPr lang="en-GB" dirty="0">
                <a:solidFill>
                  <a:schemeClr val="tx1"/>
                </a:solidFill>
              </a:rPr>
            </a:br>
            <a:endParaRPr lang="en-GB" dirty="0">
              <a:solidFill>
                <a:schemeClr val="tx1"/>
              </a:solidFill>
            </a:endParaRPr>
          </a:p>
        </p:txBody>
      </p:sp>
      <p:sp>
        <p:nvSpPr>
          <p:cNvPr id="3" name="Content Placeholder 2"/>
          <p:cNvSpPr>
            <a:spLocks noGrp="1"/>
          </p:cNvSpPr>
          <p:nvPr>
            <p:ph idx="1"/>
          </p:nvPr>
        </p:nvSpPr>
        <p:spPr>
          <a:xfrm>
            <a:off x="2254526" y="2631587"/>
            <a:ext cx="8461796" cy="3523886"/>
          </a:xfrm>
        </p:spPr>
        <p:txBody>
          <a:bodyPr>
            <a:normAutofit fontScale="62500" lnSpcReduction="20000"/>
          </a:bodyPr>
          <a:lstStyle/>
          <a:p>
            <a:r>
              <a:rPr lang="el-GR" sz="2900" b="1" dirty="0">
                <a:solidFill>
                  <a:schemeClr val="bg2"/>
                </a:solidFill>
                <a:latin typeface="Arial" panose="020B0604020202020204" pitchFamily="34" charset="0"/>
                <a:cs typeface="Arial" panose="020B0604020202020204" pitchFamily="34" charset="0"/>
              </a:rPr>
              <a:t> Ψηφιακά Συστήματα</a:t>
            </a:r>
          </a:p>
          <a:p>
            <a:r>
              <a:rPr lang="el-GR" sz="2900" b="1" dirty="0">
                <a:solidFill>
                  <a:schemeClr val="bg2"/>
                </a:solidFill>
                <a:latin typeface="Arial" panose="020B0604020202020204" pitchFamily="34" charset="0"/>
                <a:cs typeface="Arial" panose="020B0604020202020204" pitchFamily="34" charset="0"/>
              </a:rPr>
              <a:t> Αλγόριθμοι</a:t>
            </a:r>
          </a:p>
          <a:p>
            <a:r>
              <a:rPr lang="el-GR" sz="2900" b="1" dirty="0">
                <a:solidFill>
                  <a:schemeClr val="bg2"/>
                </a:solidFill>
                <a:latin typeface="Arial" panose="020B0604020202020204" pitchFamily="34" charset="0"/>
                <a:cs typeface="Arial" panose="020B0604020202020204" pitchFamily="34" charset="0"/>
              </a:rPr>
              <a:t> Διαδίκτυο των Πραγμάτων (</a:t>
            </a:r>
            <a:r>
              <a:rPr lang="en-US" sz="2900" b="1" dirty="0">
                <a:solidFill>
                  <a:schemeClr val="bg2"/>
                </a:solidFill>
                <a:latin typeface="Arial" panose="020B0604020202020204" pitchFamily="34" charset="0"/>
                <a:cs typeface="Arial" panose="020B0604020202020204" pitchFamily="34" charset="0"/>
              </a:rPr>
              <a:t>Internet of things) </a:t>
            </a:r>
            <a:endParaRPr lang="el-GR" sz="2900" b="1" dirty="0">
              <a:solidFill>
                <a:schemeClr val="bg2"/>
              </a:solidFill>
              <a:latin typeface="Arial" panose="020B0604020202020204" pitchFamily="34" charset="0"/>
              <a:cs typeface="Arial" panose="020B0604020202020204" pitchFamily="34" charset="0"/>
            </a:endParaRPr>
          </a:p>
          <a:p>
            <a:r>
              <a:rPr lang="el-GR" sz="2900" b="1" dirty="0">
                <a:solidFill>
                  <a:schemeClr val="bg2"/>
                </a:solidFill>
                <a:latin typeface="Arial" panose="020B0604020202020204" pitchFamily="34" charset="0"/>
                <a:cs typeface="Arial" panose="020B0604020202020204" pitchFamily="34" charset="0"/>
              </a:rPr>
              <a:t> Μεγάλα Δεδομένα (</a:t>
            </a:r>
            <a:r>
              <a:rPr lang="en-US" sz="2900" b="1" dirty="0">
                <a:solidFill>
                  <a:schemeClr val="bg2"/>
                </a:solidFill>
                <a:latin typeface="Arial" panose="020B0604020202020204" pitchFamily="34" charset="0"/>
                <a:cs typeface="Arial" panose="020B0604020202020204" pitchFamily="34" charset="0"/>
              </a:rPr>
              <a:t>Big Data Analysis</a:t>
            </a:r>
            <a:r>
              <a:rPr lang="el-GR" sz="2900" b="1" dirty="0">
                <a:solidFill>
                  <a:schemeClr val="bg2"/>
                </a:solidFill>
                <a:latin typeface="Arial" panose="020B0604020202020204" pitchFamily="34" charset="0"/>
                <a:cs typeface="Arial" panose="020B0604020202020204" pitchFamily="34" charset="0"/>
              </a:rPr>
              <a:t>)</a:t>
            </a:r>
            <a:r>
              <a:rPr lang="en-US" sz="2900" b="1" dirty="0">
                <a:solidFill>
                  <a:schemeClr val="bg2"/>
                </a:solidFill>
                <a:latin typeface="Arial" panose="020B0604020202020204" pitchFamily="34" charset="0"/>
                <a:cs typeface="Arial" panose="020B0604020202020204" pitchFamily="34" charset="0"/>
              </a:rPr>
              <a:t>: </a:t>
            </a:r>
            <a:r>
              <a:rPr lang="el-GR" sz="2900" b="1" dirty="0">
                <a:solidFill>
                  <a:schemeClr val="bg2"/>
                </a:solidFill>
                <a:latin typeface="Arial" panose="020B0604020202020204" pitchFamily="34" charset="0"/>
                <a:cs typeface="Arial" panose="020B0604020202020204" pitchFamily="34" charset="0"/>
              </a:rPr>
              <a:t>Συλλογή, ολοκληρωμένη αξιολόγηση και αξιοποίηση δεδομένων από πολλές διαφορετικές πηγές σε πραγματικό χρόνο και η μετατροπή τους σε χρήσιμες πληροφορίες</a:t>
            </a:r>
            <a:r>
              <a:rPr lang="en-US" sz="2900" b="1" dirty="0">
                <a:solidFill>
                  <a:schemeClr val="bg2"/>
                </a:solidFill>
                <a:latin typeface="Arial" panose="020B0604020202020204" pitchFamily="34" charset="0"/>
                <a:cs typeface="Arial" panose="020B0604020202020204" pitchFamily="34" charset="0"/>
              </a:rPr>
              <a:t> </a:t>
            </a:r>
            <a:endParaRPr lang="el-GR" sz="2900" b="1" dirty="0">
              <a:solidFill>
                <a:schemeClr val="bg2"/>
              </a:solidFill>
              <a:latin typeface="Arial" panose="020B0604020202020204" pitchFamily="34" charset="0"/>
              <a:cs typeface="Arial" panose="020B0604020202020204" pitchFamily="34" charset="0"/>
            </a:endParaRPr>
          </a:p>
          <a:p>
            <a:r>
              <a:rPr lang="el-GR" sz="2900" b="1" dirty="0">
                <a:solidFill>
                  <a:schemeClr val="bg2"/>
                </a:solidFill>
                <a:latin typeface="Arial" panose="020B0604020202020204" pitchFamily="34" charset="0"/>
                <a:cs typeface="Arial" panose="020B0604020202020204" pitchFamily="34" charset="0"/>
              </a:rPr>
              <a:t> Ρομποτική, Τεχνητή Νοημοσύνη, Γενετική, Βιοτεχνολογία, Μοριακή Βιολογία, </a:t>
            </a:r>
            <a:r>
              <a:rPr lang="el-GR" sz="2900" b="1" dirty="0" err="1">
                <a:solidFill>
                  <a:schemeClr val="bg2"/>
                </a:solidFill>
                <a:latin typeface="Arial" panose="020B0604020202020204" pitchFamily="34" charset="0"/>
                <a:cs typeface="Arial" panose="020B0604020202020204" pitchFamily="34" charset="0"/>
              </a:rPr>
              <a:t>Νανοτεχνολογία</a:t>
            </a:r>
            <a:r>
              <a:rPr lang="el-GR" sz="2900" b="1" dirty="0">
                <a:solidFill>
                  <a:schemeClr val="bg2"/>
                </a:solidFill>
                <a:latin typeface="Arial" panose="020B0604020202020204" pitchFamily="34" charset="0"/>
                <a:cs typeface="Arial" panose="020B0604020202020204" pitchFamily="34" charset="0"/>
              </a:rPr>
              <a:t>, 3</a:t>
            </a:r>
            <a:r>
              <a:rPr lang="en-US" sz="2900" b="1" dirty="0">
                <a:solidFill>
                  <a:schemeClr val="bg2"/>
                </a:solidFill>
                <a:latin typeface="Arial" panose="020B0604020202020204" pitchFamily="34" charset="0"/>
                <a:cs typeface="Arial" panose="020B0604020202020204" pitchFamily="34" charset="0"/>
              </a:rPr>
              <a:t>D</a:t>
            </a:r>
            <a:r>
              <a:rPr lang="en-GB" sz="2900" b="1" dirty="0">
                <a:solidFill>
                  <a:schemeClr val="bg2"/>
                </a:solidFill>
                <a:latin typeface="Arial" panose="020B0604020202020204" pitchFamily="34" charset="0"/>
                <a:cs typeface="Arial" panose="020B0604020202020204" pitchFamily="34" charset="0"/>
              </a:rPr>
              <a:t> </a:t>
            </a:r>
            <a:r>
              <a:rPr lang="el-GR" sz="2900" b="1" dirty="0">
                <a:solidFill>
                  <a:schemeClr val="bg2"/>
                </a:solidFill>
                <a:latin typeface="Arial" panose="020B0604020202020204" pitchFamily="34" charset="0"/>
                <a:cs typeface="Arial" panose="020B0604020202020204" pitchFamily="34" charset="0"/>
              </a:rPr>
              <a:t>και 4</a:t>
            </a:r>
            <a:r>
              <a:rPr lang="en-US" sz="2900" b="1" dirty="0">
                <a:solidFill>
                  <a:schemeClr val="bg2"/>
                </a:solidFill>
                <a:latin typeface="Arial" panose="020B0604020202020204" pitchFamily="34" charset="0"/>
                <a:cs typeface="Arial" panose="020B0604020202020204" pitchFamily="34" charset="0"/>
              </a:rPr>
              <a:t>D </a:t>
            </a:r>
            <a:r>
              <a:rPr lang="el-GR" sz="2900" b="1" dirty="0">
                <a:solidFill>
                  <a:schemeClr val="bg2"/>
                </a:solidFill>
                <a:latin typeface="Arial" panose="020B0604020202020204" pitchFamily="34" charset="0"/>
                <a:cs typeface="Arial" panose="020B0604020202020204" pitchFamily="34" charset="0"/>
              </a:rPr>
              <a:t>εκτύπωση</a:t>
            </a:r>
          </a:p>
          <a:p>
            <a:pPr marL="0" indent="0">
              <a:buNone/>
            </a:pPr>
            <a:r>
              <a:rPr lang="el-GR" sz="1200"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657600" y="6309360"/>
            <a:ext cx="3950208" cy="274320"/>
          </a:xfrm>
        </p:spPr>
        <p:txBody>
          <a:bodyPr/>
          <a:lstStyle/>
          <a:p>
            <a:r>
              <a:rPr lang="el-GR" smtClean="0"/>
              <a:t>ΥΣΕΑ, ΝΟΕΜΒΡΙΟΣ 2022</a:t>
            </a:r>
            <a:endParaRPr lang="en-US" dirty="0"/>
          </a:p>
        </p:txBody>
      </p:sp>
    </p:spTree>
    <p:extLst>
      <p:ext uri="{BB962C8B-B14F-4D97-AF65-F5344CB8AC3E}">
        <p14:creationId xmlns:p14="http://schemas.microsoft.com/office/powerpoint/2010/main" val="42914287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304800"/>
            <a:ext cx="7010399" cy="1524000"/>
          </a:xfrm>
          <a:solidFill>
            <a:schemeClr val="accent1"/>
          </a:solidFill>
        </p:spPr>
        <p:txBody>
          <a:bodyPr>
            <a:normAutofit/>
          </a:bodyPr>
          <a:lstStyle/>
          <a:p>
            <a:r>
              <a:rPr lang="el-GR" b="1" dirty="0">
                <a:solidFill>
                  <a:schemeClr val="bg2"/>
                </a:solidFill>
              </a:rPr>
              <a:t>Οι </a:t>
            </a:r>
            <a:r>
              <a:rPr lang="el-GR" b="1" dirty="0" err="1">
                <a:solidFill>
                  <a:schemeClr val="bg2"/>
                </a:solidFill>
              </a:rPr>
              <a:t>συνεπακολουθες</a:t>
            </a:r>
            <a:r>
              <a:rPr lang="el-GR" b="1" dirty="0">
                <a:solidFill>
                  <a:schemeClr val="bg2"/>
                </a:solidFill>
              </a:rPr>
              <a:t> </a:t>
            </a:r>
            <a:r>
              <a:rPr lang="el-GR" b="1" dirty="0" err="1">
                <a:solidFill>
                  <a:schemeClr val="bg2"/>
                </a:solidFill>
              </a:rPr>
              <a:t>αλλαγες</a:t>
            </a:r>
            <a:r>
              <a:rPr lang="el-GR" b="1" dirty="0">
                <a:solidFill>
                  <a:schemeClr val="bg2"/>
                </a:solidFill>
              </a:rPr>
              <a:t> στην </a:t>
            </a:r>
            <a:r>
              <a:rPr lang="el-GR" b="1" dirty="0" err="1">
                <a:solidFill>
                  <a:schemeClr val="bg2"/>
                </a:solidFill>
              </a:rPr>
              <a:t>Αγορα</a:t>
            </a:r>
            <a:r>
              <a:rPr lang="el-GR" b="1" dirty="0">
                <a:solidFill>
                  <a:schemeClr val="bg2"/>
                </a:solidFill>
              </a:rPr>
              <a:t> </a:t>
            </a:r>
            <a:r>
              <a:rPr lang="el-GR" b="1" dirty="0" err="1">
                <a:solidFill>
                  <a:schemeClr val="bg2"/>
                </a:solidFill>
              </a:rPr>
              <a:t>Εργασιας</a:t>
            </a:r>
            <a:r>
              <a:rPr lang="el-GR" b="1" dirty="0">
                <a:solidFill>
                  <a:schemeClr val="bg2"/>
                </a:solidFill>
              </a:rPr>
              <a:t>  (1) </a:t>
            </a:r>
            <a:endParaRPr lang="en-GB" b="1" dirty="0">
              <a:solidFill>
                <a:schemeClr val="bg2"/>
              </a:solidFill>
            </a:endParaRPr>
          </a:p>
        </p:txBody>
      </p:sp>
      <p:sp>
        <p:nvSpPr>
          <p:cNvPr id="3" name="Content Placeholder 2"/>
          <p:cNvSpPr>
            <a:spLocks noGrp="1"/>
          </p:cNvSpPr>
          <p:nvPr>
            <p:ph idx="1"/>
          </p:nvPr>
        </p:nvSpPr>
        <p:spPr>
          <a:xfrm>
            <a:off x="849854" y="2334409"/>
            <a:ext cx="9609990" cy="3363864"/>
          </a:xfrm>
        </p:spPr>
        <p:txBody>
          <a:bodyPr>
            <a:noAutofit/>
          </a:bodyPr>
          <a:lstStyle/>
          <a:p>
            <a:pPr marL="0" indent="0">
              <a:buNone/>
            </a:pPr>
            <a:r>
              <a:rPr lang="el-GR" sz="1700" b="1" u="sng" dirty="0">
                <a:solidFill>
                  <a:schemeClr val="bg2"/>
                </a:solidFill>
                <a:latin typeface="Times New Roman" panose="02020603050405020304" pitchFamily="18" charset="0"/>
                <a:cs typeface="Times New Roman" panose="02020603050405020304" pitchFamily="18" charset="0"/>
              </a:rPr>
              <a:t>Νέες μορφές απασχόλησης </a:t>
            </a:r>
            <a:r>
              <a:rPr lang="en-GB" sz="1700" b="1" u="sng" dirty="0">
                <a:solidFill>
                  <a:schemeClr val="bg2"/>
                </a:solidFill>
                <a:latin typeface="Times New Roman" panose="02020603050405020304" pitchFamily="18" charset="0"/>
                <a:cs typeface="Times New Roman" panose="02020603050405020304" pitchFamily="18" charset="0"/>
              </a:rPr>
              <a:t/>
            </a:r>
            <a:br>
              <a:rPr lang="en-GB" sz="1700" b="1" u="sng" dirty="0">
                <a:solidFill>
                  <a:schemeClr val="bg2"/>
                </a:solidFill>
                <a:latin typeface="Times New Roman" panose="02020603050405020304" pitchFamily="18" charset="0"/>
                <a:cs typeface="Times New Roman" panose="02020603050405020304" pitchFamily="18" charset="0"/>
              </a:rPr>
            </a:br>
            <a:r>
              <a:rPr lang="el-GR" sz="1700" b="1" dirty="0">
                <a:solidFill>
                  <a:schemeClr val="bg2"/>
                </a:solidFill>
                <a:latin typeface="Times New Roman" panose="02020603050405020304" pitchFamily="18" charset="0"/>
                <a:cs typeface="Times New Roman" panose="02020603050405020304" pitchFamily="18" charset="0"/>
              </a:rPr>
              <a:t> Οικονομία της Πλατφόρμας (</a:t>
            </a:r>
            <a:r>
              <a:rPr lang="en-US" sz="1700" b="1" dirty="0">
                <a:solidFill>
                  <a:schemeClr val="bg2"/>
                </a:solidFill>
                <a:latin typeface="Times New Roman" panose="02020603050405020304" pitchFamily="18" charset="0"/>
                <a:cs typeface="Times New Roman" panose="02020603050405020304" pitchFamily="18" charset="0"/>
              </a:rPr>
              <a:t>The gig economy</a:t>
            </a:r>
            <a:r>
              <a:rPr lang="el-GR" sz="1700" b="1" dirty="0">
                <a:solidFill>
                  <a:schemeClr val="bg2"/>
                </a:solidFill>
                <a:latin typeface="Times New Roman" panose="02020603050405020304" pitchFamily="18" charset="0"/>
                <a:cs typeface="Times New Roman" panose="02020603050405020304" pitchFamily="18" charset="0"/>
              </a:rPr>
              <a:t>)</a:t>
            </a:r>
            <a:r>
              <a:rPr lang="en-US" sz="1700" b="1" dirty="0">
                <a:solidFill>
                  <a:schemeClr val="bg2"/>
                </a:solidFill>
                <a:latin typeface="Times New Roman" panose="02020603050405020304" pitchFamily="18" charset="0"/>
                <a:cs typeface="Times New Roman" panose="02020603050405020304" pitchFamily="18" charset="0"/>
              </a:rPr>
              <a:t>:</a:t>
            </a:r>
            <a:r>
              <a:rPr lang="el-GR" sz="1700" b="1" dirty="0">
                <a:solidFill>
                  <a:schemeClr val="bg2"/>
                </a:solidFill>
                <a:latin typeface="Times New Roman" panose="02020603050405020304" pitchFamily="18" charset="0"/>
                <a:cs typeface="Times New Roman" panose="02020603050405020304" pitchFamily="18" charset="0"/>
              </a:rPr>
              <a:t> Νέα μορφή εργασίας μέσω διαδικτυακών </a:t>
            </a:r>
            <a:r>
              <a:rPr lang="el-GR" sz="1700" b="1" dirty="0" err="1">
                <a:solidFill>
                  <a:schemeClr val="bg2"/>
                </a:solidFill>
                <a:latin typeface="Times New Roman" panose="02020603050405020304" pitchFamily="18" charset="0"/>
                <a:cs typeface="Times New Roman" panose="02020603050405020304" pitchFamily="18" charset="0"/>
              </a:rPr>
              <a:t>πλατφορμών</a:t>
            </a:r>
            <a:r>
              <a:rPr lang="el-GR" sz="1700" b="1" dirty="0">
                <a:solidFill>
                  <a:schemeClr val="bg2"/>
                </a:solidFill>
                <a:latin typeface="Times New Roman" panose="02020603050405020304" pitchFamily="18" charset="0"/>
                <a:cs typeface="Times New Roman" panose="02020603050405020304" pitchFamily="18" charset="0"/>
              </a:rPr>
              <a:t>. Προσφέρουν εργασία πάνω σε </a:t>
            </a:r>
            <a:r>
              <a:rPr lang="en-US" sz="1700" b="1" dirty="0">
                <a:solidFill>
                  <a:schemeClr val="bg2"/>
                </a:solidFill>
                <a:latin typeface="Times New Roman" panose="02020603050405020304" pitchFamily="18" charset="0"/>
                <a:cs typeface="Times New Roman" panose="02020603050405020304" pitchFamily="18" charset="0"/>
              </a:rPr>
              <a:t>gigs</a:t>
            </a:r>
            <a:r>
              <a:rPr lang="el-GR" sz="1700" b="1" dirty="0">
                <a:solidFill>
                  <a:schemeClr val="bg2"/>
                </a:solidFill>
                <a:latin typeface="Times New Roman" panose="02020603050405020304" pitchFamily="18" charset="0"/>
                <a:cs typeface="Times New Roman" panose="02020603050405020304" pitchFamily="18" charset="0"/>
              </a:rPr>
              <a:t> δηλ. εργασία σε επιμέρους κομμάτια. </a:t>
            </a:r>
            <a:r>
              <a:rPr lang="en-US" sz="1700" b="1" dirty="0">
                <a:solidFill>
                  <a:schemeClr val="bg2"/>
                </a:solidFill>
                <a:latin typeface="Times New Roman" panose="02020603050405020304" pitchFamily="18" charset="0"/>
                <a:cs typeface="Times New Roman" panose="02020603050405020304" pitchFamily="18" charset="0"/>
              </a:rPr>
              <a:t> </a:t>
            </a:r>
            <a:r>
              <a:rPr lang="el-GR" sz="1700" b="1" dirty="0">
                <a:solidFill>
                  <a:schemeClr val="bg2"/>
                </a:solidFill>
                <a:latin typeface="Times New Roman" panose="02020603050405020304" pitchFamily="18" charset="0"/>
                <a:cs typeface="Times New Roman" panose="02020603050405020304" pitchFamily="18" charset="0"/>
              </a:rPr>
              <a:t>Ευέλικτες και προσωρινές μορφές εργασίας (</a:t>
            </a:r>
            <a:r>
              <a:rPr lang="en-US" sz="1700" b="1" dirty="0">
                <a:solidFill>
                  <a:schemeClr val="bg2"/>
                </a:solidFill>
                <a:latin typeface="Times New Roman" panose="02020603050405020304" pitchFamily="18" charset="0"/>
                <a:cs typeface="Times New Roman" panose="02020603050405020304" pitchFamily="18" charset="0"/>
              </a:rPr>
              <a:t>From workplaces to workspaces)</a:t>
            </a:r>
            <a:r>
              <a:rPr lang="el-GR" sz="1700" b="1" dirty="0">
                <a:solidFill>
                  <a:schemeClr val="bg2"/>
                </a:solidFill>
                <a:latin typeface="Times New Roman" panose="02020603050405020304" pitchFamily="18" charset="0"/>
                <a:cs typeface="Times New Roman" panose="02020603050405020304" pitchFamily="18" charset="0"/>
              </a:rPr>
              <a:t>.</a:t>
            </a:r>
            <a:r>
              <a:rPr lang="en-GB" sz="1700" b="1" dirty="0">
                <a:solidFill>
                  <a:schemeClr val="bg2"/>
                </a:solidFill>
                <a:latin typeface="Times New Roman" panose="02020603050405020304" pitchFamily="18" charset="0"/>
                <a:cs typeface="Times New Roman" panose="02020603050405020304" pitchFamily="18" charset="0"/>
              </a:rPr>
              <a:t> </a:t>
            </a:r>
            <a:r>
              <a:rPr lang="el-GR" sz="1700" b="1" dirty="0">
                <a:solidFill>
                  <a:schemeClr val="bg2"/>
                </a:solidFill>
                <a:latin typeface="Times New Roman" panose="02020603050405020304" pitchFamily="18" charset="0"/>
                <a:cs typeface="Times New Roman" panose="02020603050405020304" pitchFamily="18" charset="0"/>
              </a:rPr>
              <a:t>Υψηλός βαθμός αυτονομίας - πληρωμή ανά κομμάτι εργασία, ανάθεση ή πώληση.</a:t>
            </a:r>
            <a:br>
              <a:rPr lang="el-GR" sz="1700" b="1" dirty="0">
                <a:solidFill>
                  <a:schemeClr val="bg2"/>
                </a:solidFill>
                <a:latin typeface="Times New Roman" panose="02020603050405020304" pitchFamily="18" charset="0"/>
                <a:cs typeface="Times New Roman" panose="02020603050405020304" pitchFamily="18" charset="0"/>
              </a:rPr>
            </a:br>
            <a:r>
              <a:rPr lang="el-GR" sz="1700" b="1" dirty="0">
                <a:solidFill>
                  <a:schemeClr val="bg2"/>
                </a:solidFill>
                <a:latin typeface="Times New Roman" panose="02020603050405020304" pitchFamily="18" charset="0"/>
                <a:cs typeface="Times New Roman" panose="02020603050405020304" pitchFamily="18" charset="0"/>
              </a:rPr>
              <a:t/>
            </a:r>
            <a:br>
              <a:rPr lang="el-GR" sz="1700" b="1" dirty="0">
                <a:solidFill>
                  <a:schemeClr val="bg2"/>
                </a:solidFill>
                <a:latin typeface="Times New Roman" panose="02020603050405020304" pitchFamily="18" charset="0"/>
                <a:cs typeface="Times New Roman" panose="02020603050405020304" pitchFamily="18" charset="0"/>
              </a:rPr>
            </a:br>
            <a:r>
              <a:rPr lang="el-GR" sz="1700" b="1" dirty="0">
                <a:solidFill>
                  <a:schemeClr val="bg2"/>
                </a:solidFill>
                <a:latin typeface="Times New Roman" panose="02020603050405020304" pitchFamily="18" charset="0"/>
                <a:cs typeface="Times New Roman" panose="02020603050405020304" pitchFamily="18" charset="0"/>
              </a:rPr>
              <a:t> Οικονομία του Διαμοιρασμού/Διανεμητική Οικονομία (</a:t>
            </a:r>
            <a:r>
              <a:rPr lang="en-US" sz="1700" b="1" dirty="0">
                <a:solidFill>
                  <a:schemeClr val="bg2"/>
                </a:solidFill>
                <a:latin typeface="Times New Roman" panose="02020603050405020304" pitchFamily="18" charset="0"/>
                <a:cs typeface="Times New Roman" panose="02020603050405020304" pitchFamily="18" charset="0"/>
              </a:rPr>
              <a:t>The sharing / on demand economy</a:t>
            </a:r>
            <a:r>
              <a:rPr lang="el-GR" sz="1700" b="1" dirty="0">
                <a:solidFill>
                  <a:schemeClr val="bg2"/>
                </a:solidFill>
                <a:latin typeface="Times New Roman" panose="02020603050405020304" pitchFamily="18" charset="0"/>
                <a:cs typeface="Times New Roman" panose="02020603050405020304" pitchFamily="18" charset="0"/>
              </a:rPr>
              <a:t>): </a:t>
            </a:r>
            <a:r>
              <a:rPr lang="el-GR" sz="1700" b="1" dirty="0" err="1">
                <a:solidFill>
                  <a:schemeClr val="bg2"/>
                </a:solidFill>
                <a:latin typeface="Times New Roman" panose="02020603050405020304" pitchFamily="18" charset="0"/>
                <a:cs typeface="Times New Roman" panose="02020603050405020304" pitchFamily="18" charset="0"/>
              </a:rPr>
              <a:t>Αυτοαπασχόληση</a:t>
            </a:r>
            <a:r>
              <a:rPr lang="el-GR" sz="1700" b="1" dirty="0">
                <a:solidFill>
                  <a:schemeClr val="bg2"/>
                </a:solidFill>
                <a:latin typeface="Times New Roman" panose="02020603050405020304" pitchFamily="18" charset="0"/>
                <a:cs typeface="Times New Roman" panose="02020603050405020304" pitchFamily="18" charset="0"/>
              </a:rPr>
              <a:t>, Εμπορική δραστηριότητα μέσω εμπορικών </a:t>
            </a:r>
            <a:r>
              <a:rPr lang="el-GR" sz="1700" b="1" dirty="0" err="1">
                <a:solidFill>
                  <a:schemeClr val="bg2"/>
                </a:solidFill>
                <a:latin typeface="Times New Roman" panose="02020603050405020304" pitchFamily="18" charset="0"/>
                <a:cs typeface="Times New Roman" panose="02020603050405020304" pitchFamily="18" charset="0"/>
              </a:rPr>
              <a:t>πλατφορμών</a:t>
            </a:r>
            <a:r>
              <a:rPr lang="el-GR" sz="1700" b="1" dirty="0">
                <a:solidFill>
                  <a:schemeClr val="bg2"/>
                </a:solidFill>
                <a:latin typeface="Times New Roman" panose="02020603050405020304" pitchFamily="18" charset="0"/>
                <a:cs typeface="Times New Roman" panose="02020603050405020304" pitchFamily="18" charset="0"/>
              </a:rPr>
              <a:t> από καταναλωτές σε καταναλωτές. Κοινή χρήση αγαθών ή υπηρεσιών  μέσω </a:t>
            </a:r>
            <a:r>
              <a:rPr lang="en-US" sz="1700" b="1" dirty="0">
                <a:solidFill>
                  <a:schemeClr val="bg2"/>
                </a:solidFill>
                <a:latin typeface="Times New Roman" panose="02020603050405020304" pitchFamily="18" charset="0"/>
                <a:cs typeface="Times New Roman" panose="02020603050405020304" pitchFamily="18" charset="0"/>
              </a:rPr>
              <a:t>online</a:t>
            </a:r>
            <a:r>
              <a:rPr lang="en-GB" sz="1700" b="1" dirty="0">
                <a:solidFill>
                  <a:schemeClr val="bg2"/>
                </a:solidFill>
                <a:latin typeface="Times New Roman" panose="02020603050405020304" pitchFamily="18" charset="0"/>
                <a:cs typeface="Times New Roman" panose="02020603050405020304" pitchFamily="18" charset="0"/>
              </a:rPr>
              <a:t> </a:t>
            </a:r>
            <a:r>
              <a:rPr lang="el-GR" sz="1700" b="1" dirty="0">
                <a:solidFill>
                  <a:schemeClr val="bg2"/>
                </a:solidFill>
                <a:latin typeface="Times New Roman" panose="02020603050405020304" pitchFamily="18" charset="0"/>
                <a:cs typeface="Times New Roman" panose="02020603050405020304" pitchFamily="18" charset="0"/>
              </a:rPr>
              <a:t>αγορών, </a:t>
            </a:r>
            <a:r>
              <a:rPr lang="en-US" sz="1700" b="1" dirty="0">
                <a:solidFill>
                  <a:schemeClr val="bg2"/>
                </a:solidFill>
                <a:latin typeface="Times New Roman" panose="02020603050405020304" pitchFamily="18" charset="0"/>
                <a:cs typeface="Times New Roman" panose="02020603050405020304" pitchFamily="18" charset="0"/>
              </a:rPr>
              <a:t>mobile </a:t>
            </a:r>
            <a:r>
              <a:rPr lang="el-GR" sz="1700" b="1" dirty="0">
                <a:solidFill>
                  <a:schemeClr val="bg2"/>
                </a:solidFill>
                <a:latin typeface="Times New Roman" panose="02020603050405020304" pitchFamily="18" charset="0"/>
                <a:cs typeface="Times New Roman" panose="02020603050405020304" pitchFamily="18" charset="0"/>
              </a:rPr>
              <a:t>εφαρμογών ή άλλων </a:t>
            </a:r>
            <a:r>
              <a:rPr lang="el-GR" sz="1700" b="1" dirty="0" err="1">
                <a:solidFill>
                  <a:schemeClr val="bg2"/>
                </a:solidFill>
                <a:latin typeface="Times New Roman" panose="02020603050405020304" pitchFamily="18" charset="0"/>
                <a:cs typeface="Times New Roman" panose="02020603050405020304" pitchFamily="18" charset="0"/>
              </a:rPr>
              <a:t>πλατφορμών</a:t>
            </a:r>
            <a:r>
              <a:rPr lang="el-GR" sz="1700" b="1" dirty="0">
                <a:solidFill>
                  <a:schemeClr val="bg2"/>
                </a:solidFill>
                <a:latin typeface="Times New Roman" panose="02020603050405020304" pitchFamily="18" charset="0"/>
                <a:cs typeface="Times New Roman" panose="02020603050405020304" pitchFamily="18" charset="0"/>
              </a:rPr>
              <a:t> τεχνολογίας. Π.χ. </a:t>
            </a:r>
            <a:r>
              <a:rPr lang="en-US" sz="1700" b="1" dirty="0">
                <a:solidFill>
                  <a:schemeClr val="bg2"/>
                </a:solidFill>
                <a:latin typeface="Times New Roman" panose="02020603050405020304" pitchFamily="18" charset="0"/>
                <a:cs typeface="Times New Roman" panose="02020603050405020304" pitchFamily="18" charset="0"/>
              </a:rPr>
              <a:t>Zipcar,, Uber, </a:t>
            </a:r>
            <a:r>
              <a:rPr lang="en-US" sz="1700" b="1" dirty="0" err="1">
                <a:solidFill>
                  <a:schemeClr val="bg2"/>
                </a:solidFill>
                <a:latin typeface="Times New Roman" panose="02020603050405020304" pitchFamily="18" charset="0"/>
                <a:cs typeface="Times New Roman" panose="02020603050405020304" pitchFamily="18" charset="0"/>
              </a:rPr>
              <a:t>Ebay</a:t>
            </a:r>
            <a:r>
              <a:rPr lang="en-US" sz="1700" b="1" dirty="0">
                <a:solidFill>
                  <a:schemeClr val="bg2"/>
                </a:solidFill>
                <a:latin typeface="Times New Roman" panose="02020603050405020304" pitchFamily="18" charset="0"/>
                <a:cs typeface="Times New Roman" panose="02020603050405020304" pitchFamily="18" charset="0"/>
              </a:rPr>
              <a:t>, Airbnb…</a:t>
            </a:r>
            <a:r>
              <a:rPr lang="el-GR" sz="1700" b="1" dirty="0">
                <a:solidFill>
                  <a:schemeClr val="bg2"/>
                </a:solidFill>
                <a:latin typeface="Times New Roman" panose="02020603050405020304" pitchFamily="18" charset="0"/>
                <a:cs typeface="Times New Roman" panose="02020603050405020304" pitchFamily="18" charset="0"/>
              </a:rPr>
              <a:t/>
            </a:r>
            <a:br>
              <a:rPr lang="el-GR" sz="1700" b="1" dirty="0">
                <a:solidFill>
                  <a:schemeClr val="bg2"/>
                </a:solidFill>
                <a:latin typeface="Times New Roman" panose="02020603050405020304" pitchFamily="18" charset="0"/>
                <a:cs typeface="Times New Roman" panose="02020603050405020304" pitchFamily="18" charset="0"/>
              </a:rPr>
            </a:br>
            <a:r>
              <a:rPr lang="en-US" sz="1700" b="1" dirty="0">
                <a:solidFill>
                  <a:schemeClr val="bg2"/>
                </a:solidFill>
                <a:latin typeface="Times New Roman" panose="02020603050405020304" pitchFamily="18" charset="0"/>
                <a:cs typeface="Times New Roman" panose="02020603050405020304" pitchFamily="18" charset="0"/>
              </a:rPr>
              <a:t/>
            </a:r>
            <a:br>
              <a:rPr lang="en-US" sz="1700" b="1" dirty="0">
                <a:solidFill>
                  <a:schemeClr val="bg2"/>
                </a:solidFill>
                <a:latin typeface="Times New Roman" panose="02020603050405020304" pitchFamily="18" charset="0"/>
                <a:cs typeface="Times New Roman" panose="02020603050405020304" pitchFamily="18" charset="0"/>
              </a:rPr>
            </a:br>
            <a:r>
              <a:rPr lang="el-GR" sz="1700" b="1" dirty="0">
                <a:solidFill>
                  <a:schemeClr val="bg2"/>
                </a:solidFill>
                <a:latin typeface="Times New Roman" panose="02020603050405020304" pitchFamily="18" charset="0"/>
                <a:cs typeface="Times New Roman" panose="02020603050405020304" pitchFamily="18" charset="0"/>
              </a:rPr>
              <a:t> Παγκοσμιοποίηση &amp; Νέα Κινητικότητα</a:t>
            </a:r>
            <a:r>
              <a:rPr lang="en-US" sz="1700" b="1" dirty="0">
                <a:solidFill>
                  <a:schemeClr val="bg2"/>
                </a:solidFill>
                <a:latin typeface="Times New Roman" panose="02020603050405020304" pitchFamily="18" charset="0"/>
                <a:cs typeface="Times New Roman" panose="02020603050405020304" pitchFamily="18" charset="0"/>
              </a:rPr>
              <a:t> </a:t>
            </a:r>
            <a:r>
              <a:rPr lang="el-GR" sz="1700" b="1" dirty="0">
                <a:solidFill>
                  <a:schemeClr val="bg2"/>
                </a:solidFill>
                <a:latin typeface="Times New Roman" panose="02020603050405020304" pitchFamily="18" charset="0"/>
                <a:cs typeface="Times New Roman" panose="02020603050405020304" pitchFamily="18" charset="0"/>
              </a:rPr>
              <a:t>(</a:t>
            </a:r>
            <a:r>
              <a:rPr lang="en-US" sz="1700" b="1" dirty="0">
                <a:solidFill>
                  <a:schemeClr val="bg2"/>
                </a:solidFill>
                <a:latin typeface="Times New Roman" panose="02020603050405020304" pitchFamily="18" charset="0"/>
                <a:cs typeface="Times New Roman" panose="02020603050405020304" pitchFamily="18" charset="0"/>
              </a:rPr>
              <a:t>Work anytime, anywhere &amp; on any device</a:t>
            </a:r>
            <a:r>
              <a:rPr lang="el-GR" sz="1700" b="1" dirty="0">
                <a:solidFill>
                  <a:schemeClr val="bg2"/>
                </a:solidFill>
                <a:latin typeface="Times New Roman" panose="02020603050405020304" pitchFamily="18" charset="0"/>
                <a:cs typeface="Times New Roman" panose="02020603050405020304" pitchFamily="18" charset="0"/>
              </a:rPr>
              <a:t>):</a:t>
            </a:r>
          </a:p>
          <a:p>
            <a:pPr marL="0" indent="0">
              <a:buNone/>
            </a:pPr>
            <a:r>
              <a:rPr lang="el-GR" sz="1700" b="1" dirty="0">
                <a:solidFill>
                  <a:schemeClr val="bg2"/>
                </a:solidFill>
                <a:latin typeface="Times New Roman" panose="02020603050405020304" pitchFamily="18" charset="0"/>
                <a:cs typeface="Times New Roman" panose="02020603050405020304" pitchFamily="18" charset="0"/>
              </a:rPr>
              <a:t>Η φυσική θέση του εργαζόμενου δεν είναι σημαντική για πολλούς τύπους εργασίας</a:t>
            </a:r>
            <a:endParaRPr lang="en-GB" sz="1700" b="1" dirty="0">
              <a:solidFill>
                <a:schemeClr val="bg2"/>
              </a:solidFill>
              <a:latin typeface="Times New Roman" panose="02020603050405020304" pitchFamily="18" charset="0"/>
              <a:cs typeface="Times New Roman" panose="02020603050405020304" pitchFamily="18" charset="0"/>
            </a:endParaRPr>
          </a:p>
        </p:txBody>
      </p:sp>
      <p:pic>
        <p:nvPicPr>
          <p:cNvPr id="5" name="Εικόνα 4" descr="Εικόνα που περιέχει κείμενο, παιχνίδι&#10;&#10;Περιγραφή που δημιουργήθηκε αυτόματα">
            <a:extLst>
              <a:ext uri="{FF2B5EF4-FFF2-40B4-BE49-F238E27FC236}">
                <a16:creationId xmlns:a16="http://schemas.microsoft.com/office/drawing/2014/main" xmlns="" id="{087E09B1-A0F2-42DC-8881-7048CEB4DBF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8128781" y="1256349"/>
            <a:ext cx="2194560" cy="1445895"/>
          </a:xfrm>
          <a:prstGeom prst="rect">
            <a:avLst/>
          </a:prstGeom>
        </p:spPr>
      </p:pic>
      <p:sp>
        <p:nvSpPr>
          <p:cNvPr id="4" name="Footer Placeholder 3"/>
          <p:cNvSpPr>
            <a:spLocks noGrp="1"/>
          </p:cNvSpPr>
          <p:nvPr>
            <p:ph type="ftr" sz="quarter" idx="11"/>
          </p:nvPr>
        </p:nvSpPr>
        <p:spPr/>
        <p:txBody>
          <a:bodyPr/>
          <a:lstStyle/>
          <a:p>
            <a:r>
              <a:rPr lang="el-GR" smtClean="0"/>
              <a:t>ΥΣΕΑ, ΝΟΕΜΒΡΙΟΣ 2022</a:t>
            </a:r>
            <a:endParaRPr lang="en-US" dirty="0"/>
          </a:p>
        </p:txBody>
      </p:sp>
    </p:spTree>
    <p:extLst>
      <p:ext uri="{BB962C8B-B14F-4D97-AF65-F5344CB8AC3E}">
        <p14:creationId xmlns:p14="http://schemas.microsoft.com/office/powerpoint/2010/main" val="15100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8788"/>
            <a:ext cx="7543800" cy="2051013"/>
          </a:xfrm>
          <a:solidFill>
            <a:schemeClr val="accent1"/>
          </a:solidFill>
        </p:spPr>
        <p:txBody>
          <a:bodyPr>
            <a:normAutofit fontScale="90000"/>
          </a:bodyPr>
          <a:lstStyle/>
          <a:p>
            <a:r>
              <a:rPr lang="el-GR" sz="2700" dirty="0">
                <a:solidFill>
                  <a:schemeClr val="bg2"/>
                </a:solidFill>
              </a:rPr>
              <a:t/>
            </a:r>
            <a:br>
              <a:rPr lang="el-GR" sz="2700" dirty="0">
                <a:solidFill>
                  <a:schemeClr val="bg2"/>
                </a:solidFill>
              </a:rPr>
            </a:br>
            <a:r>
              <a:rPr lang="el-GR" sz="2900" b="1" dirty="0">
                <a:solidFill>
                  <a:schemeClr val="bg2"/>
                </a:solidFill>
                <a:latin typeface="Times New Roman" panose="02020603050405020304" pitchFamily="18" charset="0"/>
                <a:cs typeface="Times New Roman" panose="02020603050405020304" pitchFamily="18" charset="0"/>
              </a:rPr>
              <a:t>Οι </a:t>
            </a:r>
            <a:r>
              <a:rPr lang="el-GR" sz="2900" b="1" dirty="0" err="1">
                <a:solidFill>
                  <a:schemeClr val="bg2"/>
                </a:solidFill>
                <a:latin typeface="Times New Roman" panose="02020603050405020304" pitchFamily="18" charset="0"/>
                <a:cs typeface="Times New Roman" panose="02020603050405020304" pitchFamily="18" charset="0"/>
              </a:rPr>
              <a:t>συνεπακολουθες</a:t>
            </a:r>
            <a:r>
              <a:rPr lang="el-GR" sz="2900" b="1" dirty="0">
                <a:solidFill>
                  <a:schemeClr val="bg2"/>
                </a:solidFill>
                <a:latin typeface="Times New Roman" panose="02020603050405020304" pitchFamily="18" charset="0"/>
                <a:cs typeface="Times New Roman" panose="02020603050405020304" pitchFamily="18" charset="0"/>
              </a:rPr>
              <a:t> </a:t>
            </a:r>
            <a:r>
              <a:rPr lang="el-GR" sz="2900" b="1" dirty="0" err="1">
                <a:solidFill>
                  <a:schemeClr val="bg2"/>
                </a:solidFill>
                <a:latin typeface="Times New Roman" panose="02020603050405020304" pitchFamily="18" charset="0"/>
                <a:cs typeface="Times New Roman" panose="02020603050405020304" pitchFamily="18" charset="0"/>
              </a:rPr>
              <a:t>αλλαγες</a:t>
            </a:r>
            <a:r>
              <a:rPr lang="el-GR" sz="2900" b="1" dirty="0">
                <a:solidFill>
                  <a:schemeClr val="bg2"/>
                </a:solidFill>
                <a:latin typeface="Times New Roman" panose="02020603050405020304" pitchFamily="18" charset="0"/>
                <a:cs typeface="Times New Roman" panose="02020603050405020304" pitchFamily="18" charset="0"/>
              </a:rPr>
              <a:t> στην </a:t>
            </a:r>
            <a:r>
              <a:rPr lang="el-GR" sz="2900" b="1" dirty="0" err="1">
                <a:solidFill>
                  <a:schemeClr val="bg2"/>
                </a:solidFill>
                <a:latin typeface="Times New Roman" panose="02020603050405020304" pitchFamily="18" charset="0"/>
                <a:cs typeface="Times New Roman" panose="02020603050405020304" pitchFamily="18" charset="0"/>
              </a:rPr>
              <a:t>Αγορα</a:t>
            </a:r>
            <a:r>
              <a:rPr lang="el-GR" sz="2900" b="1" dirty="0">
                <a:solidFill>
                  <a:schemeClr val="bg2"/>
                </a:solidFill>
                <a:latin typeface="Times New Roman" panose="02020603050405020304" pitchFamily="18" charset="0"/>
                <a:cs typeface="Times New Roman" panose="02020603050405020304" pitchFamily="18" charset="0"/>
              </a:rPr>
              <a:t> </a:t>
            </a:r>
            <a:r>
              <a:rPr lang="el-GR" sz="2900" b="1" dirty="0" err="1">
                <a:solidFill>
                  <a:schemeClr val="bg2"/>
                </a:solidFill>
                <a:latin typeface="Times New Roman" panose="02020603050405020304" pitchFamily="18" charset="0"/>
                <a:cs typeface="Times New Roman" panose="02020603050405020304" pitchFamily="18" charset="0"/>
              </a:rPr>
              <a:t>Εργασιας</a:t>
            </a:r>
            <a:r>
              <a:rPr lang="el-GR" sz="2900" b="1" dirty="0">
                <a:solidFill>
                  <a:schemeClr val="bg2"/>
                </a:solidFill>
                <a:latin typeface="Times New Roman" panose="02020603050405020304" pitchFamily="18" charset="0"/>
                <a:cs typeface="Times New Roman" panose="02020603050405020304" pitchFamily="18" charset="0"/>
              </a:rPr>
              <a:t>  (</a:t>
            </a:r>
            <a:r>
              <a:rPr lang="en-US" sz="2900" b="1" dirty="0">
                <a:solidFill>
                  <a:schemeClr val="bg2"/>
                </a:solidFill>
                <a:latin typeface="Times New Roman" panose="02020603050405020304" pitchFamily="18" charset="0"/>
                <a:cs typeface="Times New Roman" panose="02020603050405020304" pitchFamily="18" charset="0"/>
              </a:rPr>
              <a:t>2</a:t>
            </a:r>
            <a:r>
              <a:rPr lang="el-GR" sz="2700" b="1" dirty="0">
                <a:solidFill>
                  <a:schemeClr val="bg2"/>
                </a:solidFill>
                <a:latin typeface="Times New Roman" panose="02020603050405020304" pitchFamily="18" charset="0"/>
                <a:cs typeface="Times New Roman" panose="02020603050405020304" pitchFamily="18" charset="0"/>
              </a:rPr>
              <a:t>) </a:t>
            </a:r>
            <a:r>
              <a:rPr lang="en-US" sz="2700" b="1" dirty="0">
                <a:solidFill>
                  <a:schemeClr val="bg2"/>
                </a:solidFill>
                <a:latin typeface="Times New Roman" panose="02020603050405020304" pitchFamily="18" charset="0"/>
                <a:cs typeface="Times New Roman" panose="02020603050405020304" pitchFamily="18" charset="0"/>
              </a:rPr>
              <a:t/>
            </a:r>
            <a:br>
              <a:rPr lang="en-US" sz="2700" b="1" dirty="0">
                <a:solidFill>
                  <a:schemeClr val="bg2"/>
                </a:solidFill>
                <a:latin typeface="Times New Roman" panose="02020603050405020304" pitchFamily="18" charset="0"/>
                <a:cs typeface="Times New Roman" panose="02020603050405020304" pitchFamily="18" charset="0"/>
              </a:rPr>
            </a:br>
            <a:r>
              <a:rPr lang="en-US" sz="2700" b="1" dirty="0">
                <a:solidFill>
                  <a:srgbClr val="57903F"/>
                </a:solidFill>
                <a:latin typeface="Times New Roman" panose="02020603050405020304" pitchFamily="18" charset="0"/>
                <a:cs typeface="Times New Roman" panose="02020603050405020304" pitchFamily="18" charset="0"/>
              </a:rPr>
              <a:t/>
            </a:r>
            <a:br>
              <a:rPr lang="en-US" sz="2700" b="1" dirty="0">
                <a:solidFill>
                  <a:srgbClr val="57903F"/>
                </a:solidFill>
                <a:latin typeface="Times New Roman" panose="02020603050405020304" pitchFamily="18" charset="0"/>
                <a:cs typeface="Times New Roman" panose="02020603050405020304" pitchFamily="18" charset="0"/>
              </a:rPr>
            </a:br>
            <a:r>
              <a:rPr lang="el-GR" sz="2700" b="1" dirty="0">
                <a:solidFill>
                  <a:schemeClr val="bg2"/>
                </a:solidFill>
                <a:latin typeface="Times New Roman" panose="02020603050405020304" pitchFamily="18" charset="0"/>
                <a:cs typeface="Times New Roman" panose="02020603050405020304" pitchFamily="18" charset="0"/>
              </a:rPr>
              <a:t>ο </a:t>
            </a:r>
            <a:r>
              <a:rPr lang="el-GR" sz="2325" b="1" dirty="0" err="1">
                <a:solidFill>
                  <a:schemeClr val="bg2"/>
                </a:solidFill>
                <a:latin typeface="Times New Roman" panose="02020603050405020304" pitchFamily="18" charset="0"/>
                <a:cs typeface="Times New Roman" panose="02020603050405020304" pitchFamily="18" charset="0"/>
              </a:rPr>
              <a:t>Ρολος</a:t>
            </a:r>
            <a:r>
              <a:rPr lang="el-GR" sz="2325" b="1" dirty="0">
                <a:solidFill>
                  <a:schemeClr val="bg2"/>
                </a:solidFill>
                <a:latin typeface="Times New Roman" panose="02020603050405020304" pitchFamily="18" charset="0"/>
                <a:cs typeface="Times New Roman" panose="02020603050405020304" pitchFamily="18" charset="0"/>
              </a:rPr>
              <a:t> των εν </a:t>
            </a:r>
            <a:r>
              <a:rPr lang="el-GR" sz="2325" b="1" dirty="0" err="1">
                <a:solidFill>
                  <a:schemeClr val="bg2"/>
                </a:solidFill>
                <a:latin typeface="Times New Roman" panose="02020603050405020304" pitchFamily="18" charset="0"/>
                <a:cs typeface="Times New Roman" panose="02020603050405020304" pitchFamily="18" charset="0"/>
              </a:rPr>
              <a:t>γενει</a:t>
            </a:r>
            <a:r>
              <a:rPr lang="el-GR" sz="2325" b="1" dirty="0">
                <a:solidFill>
                  <a:schemeClr val="bg2"/>
                </a:solidFill>
                <a:latin typeface="Times New Roman" panose="02020603050405020304" pitchFamily="18" charset="0"/>
                <a:cs typeface="Times New Roman" panose="02020603050405020304" pitchFamily="18" charset="0"/>
              </a:rPr>
              <a:t> </a:t>
            </a:r>
            <a:r>
              <a:rPr lang="el-GR" sz="2325" b="1" dirty="0" err="1">
                <a:solidFill>
                  <a:schemeClr val="bg2"/>
                </a:solidFill>
                <a:latin typeface="Times New Roman" panose="02020603050405020304" pitchFamily="18" charset="0"/>
                <a:cs typeface="Times New Roman" panose="02020603050405020304" pitchFamily="18" charset="0"/>
              </a:rPr>
              <a:t>Ανθρωπιστικων</a:t>
            </a:r>
            <a:r>
              <a:rPr lang="el-GR" sz="2325" b="1" dirty="0">
                <a:solidFill>
                  <a:schemeClr val="bg2"/>
                </a:solidFill>
                <a:latin typeface="Times New Roman" panose="02020603050405020304" pitchFamily="18" charset="0"/>
                <a:cs typeface="Times New Roman" panose="02020603050405020304" pitchFamily="18" charset="0"/>
              </a:rPr>
              <a:t> και </a:t>
            </a:r>
            <a:r>
              <a:rPr lang="el-GR" sz="2325" b="1" dirty="0" err="1">
                <a:solidFill>
                  <a:schemeClr val="bg2"/>
                </a:solidFill>
                <a:latin typeface="Times New Roman" panose="02020603050405020304" pitchFamily="18" charset="0"/>
                <a:cs typeface="Times New Roman" panose="02020603050405020304" pitchFamily="18" charset="0"/>
              </a:rPr>
              <a:t>Κοινωνικων</a:t>
            </a:r>
            <a:r>
              <a:rPr lang="el-GR" sz="2325" b="1" dirty="0">
                <a:solidFill>
                  <a:schemeClr val="bg2"/>
                </a:solidFill>
                <a:latin typeface="Times New Roman" panose="02020603050405020304" pitchFamily="18" charset="0"/>
                <a:cs typeface="Times New Roman" panose="02020603050405020304" pitchFamily="18" charset="0"/>
              </a:rPr>
              <a:t> </a:t>
            </a:r>
            <a:r>
              <a:rPr lang="el-GR" sz="2325" b="1" dirty="0" err="1">
                <a:solidFill>
                  <a:schemeClr val="bg2"/>
                </a:solidFill>
                <a:latin typeface="Times New Roman" panose="02020603050405020304" pitchFamily="18" charset="0"/>
                <a:cs typeface="Times New Roman" panose="02020603050405020304" pitchFamily="18" charset="0"/>
              </a:rPr>
              <a:t>Επιστημων</a:t>
            </a:r>
            <a:endParaRPr lang="en-GB" sz="2325" b="1" dirty="0">
              <a:solidFill>
                <a:schemeClr val="bg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00" y="2286000"/>
            <a:ext cx="8031480" cy="3749040"/>
          </a:xfrm>
        </p:spPr>
        <p:txBody>
          <a:bodyPr>
            <a:normAutofit fontScale="92500" lnSpcReduction="20000"/>
          </a:bodyPr>
          <a:lstStyle/>
          <a:p>
            <a:pPr algn="just">
              <a:lnSpc>
                <a:spcPct val="150000"/>
              </a:lnSpc>
            </a:pPr>
            <a:r>
              <a:rPr lang="el-GR" b="1" dirty="0">
                <a:solidFill>
                  <a:schemeClr val="bg2"/>
                </a:solidFill>
                <a:latin typeface="Times New Roman" panose="02020603050405020304" pitchFamily="18" charset="0"/>
                <a:cs typeface="Times New Roman" panose="02020603050405020304" pitchFamily="18" charset="0"/>
              </a:rPr>
              <a:t>Οι Ανθρωπιστικές και οι Κοινωνικές Επιστήμες στο σύνολό τους αναμένεται να θέσουν </a:t>
            </a:r>
            <a:r>
              <a:rPr lang="el-GR" b="1" u="sng" dirty="0">
                <a:solidFill>
                  <a:schemeClr val="bg2"/>
                </a:solidFill>
                <a:latin typeface="Times New Roman" panose="02020603050405020304" pitchFamily="18" charset="0"/>
                <a:cs typeface="Times New Roman" panose="02020603050405020304" pitchFamily="18" charset="0"/>
              </a:rPr>
              <a:t>το Μέτρο  </a:t>
            </a:r>
            <a:r>
              <a:rPr lang="el-GR" b="1" dirty="0">
                <a:solidFill>
                  <a:schemeClr val="bg2"/>
                </a:solidFill>
                <a:latin typeface="Times New Roman" panose="02020603050405020304" pitchFamily="18" charset="0"/>
                <a:cs typeface="Times New Roman" panose="02020603050405020304" pitchFamily="18" charset="0"/>
              </a:rPr>
              <a:t>ως εξισορροπητικός μηχανισμός  σε θέματα ηθικής και δεοντολογίας λόγω της </a:t>
            </a:r>
            <a:r>
              <a:rPr lang="el-GR" b="1" dirty="0" err="1">
                <a:solidFill>
                  <a:schemeClr val="bg2"/>
                </a:solidFill>
                <a:latin typeface="Times New Roman" panose="02020603050405020304" pitchFamily="18" charset="0"/>
                <a:cs typeface="Times New Roman" panose="02020603050405020304" pitchFamily="18" charset="0"/>
              </a:rPr>
              <a:t>ψηφιοποίησης</a:t>
            </a:r>
            <a:r>
              <a:rPr lang="el-GR" b="1" dirty="0">
                <a:solidFill>
                  <a:schemeClr val="bg2"/>
                </a:solidFill>
                <a:latin typeface="Times New Roman" panose="02020603050405020304" pitchFamily="18" charset="0"/>
                <a:cs typeface="Times New Roman" panose="02020603050405020304" pitchFamily="18" charset="0"/>
              </a:rPr>
              <a:t>.</a:t>
            </a:r>
          </a:p>
          <a:p>
            <a:pPr algn="just">
              <a:lnSpc>
                <a:spcPct val="150000"/>
              </a:lnSpc>
            </a:pPr>
            <a:r>
              <a:rPr lang="el-GR" b="1" dirty="0">
                <a:solidFill>
                  <a:schemeClr val="bg2"/>
                </a:solidFill>
                <a:latin typeface="Times New Roman" panose="02020603050405020304" pitchFamily="18" charset="0"/>
                <a:cs typeface="Times New Roman" panose="02020603050405020304" pitchFamily="18" charset="0"/>
              </a:rPr>
              <a:t> Οι άνθρωποι ως όντα με  σκέψεις και  συναισθήματα  θα χρειάζονται πάντα την ενδεδειγμένη διαχείριση των θεμάτων τους και την μεταξύ τους επικοινωνία/</a:t>
            </a:r>
            <a:r>
              <a:rPr lang="el-GR" b="1" dirty="0" err="1">
                <a:solidFill>
                  <a:schemeClr val="bg2"/>
                </a:solidFill>
                <a:latin typeface="Times New Roman" panose="02020603050405020304" pitchFamily="18" charset="0"/>
                <a:cs typeface="Times New Roman" panose="02020603050405020304" pitchFamily="18" charset="0"/>
              </a:rPr>
              <a:t>διαντίδραση</a:t>
            </a:r>
            <a:r>
              <a:rPr lang="el-GR" b="1" dirty="0">
                <a:solidFill>
                  <a:schemeClr val="bg2"/>
                </a:solidFill>
                <a:latin typeface="Times New Roman" panose="02020603050405020304" pitchFamily="18" charset="0"/>
                <a:cs typeface="Times New Roman" panose="02020603050405020304" pitchFamily="18" charset="0"/>
              </a:rPr>
              <a:t> που δεν μπορεί η Μηχανή να προσφέρει.</a:t>
            </a:r>
          </a:p>
          <a:p>
            <a:endParaRPr lang="el-GR" dirty="0">
              <a:latin typeface="Times New Roman" panose="02020603050405020304" pitchFamily="18" charset="0"/>
              <a:cs typeface="Times New Roman" panose="02020603050405020304" pitchFamily="18" charset="0"/>
            </a:endParaRPr>
          </a:p>
          <a:p>
            <a:pPr marL="0" indent="0">
              <a:buNone/>
            </a:pPr>
            <a:endParaRPr lang="en-GB" sz="1500" dirty="0"/>
          </a:p>
        </p:txBody>
      </p:sp>
      <p:sp>
        <p:nvSpPr>
          <p:cNvPr id="4" name="Footer Placeholder 3"/>
          <p:cNvSpPr>
            <a:spLocks noGrp="1"/>
          </p:cNvSpPr>
          <p:nvPr>
            <p:ph type="ftr" sz="quarter" idx="11"/>
          </p:nvPr>
        </p:nvSpPr>
        <p:spPr/>
        <p:txBody>
          <a:bodyPr/>
          <a:lstStyle/>
          <a:p>
            <a:r>
              <a:rPr lang="el-GR" smtClean="0"/>
              <a:t>ΥΣΕΑ, ΝΟΕΜΒΡΙΟΣ 2022</a:t>
            </a:r>
            <a:endParaRPr lang="en-US" dirty="0"/>
          </a:p>
        </p:txBody>
      </p:sp>
      <p:pic>
        <p:nvPicPr>
          <p:cNvPr id="6" name="Picture 5"/>
          <p:cNvPicPr>
            <a:picLocks noChangeAspect="1"/>
          </p:cNvPicPr>
          <p:nvPr/>
        </p:nvPicPr>
        <p:blipFill>
          <a:blip r:embed="rId2"/>
          <a:stretch>
            <a:fillRect/>
          </a:stretch>
        </p:blipFill>
        <p:spPr>
          <a:xfrm>
            <a:off x="8686800" y="1272503"/>
            <a:ext cx="1679214" cy="873875"/>
          </a:xfrm>
          <a:prstGeom prst="rect">
            <a:avLst/>
          </a:prstGeom>
        </p:spPr>
      </p:pic>
    </p:spTree>
    <p:extLst>
      <p:ext uri="{BB962C8B-B14F-4D97-AF65-F5344CB8AC3E}">
        <p14:creationId xmlns:p14="http://schemas.microsoft.com/office/powerpoint/2010/main" val="20336831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720" y="568959"/>
            <a:ext cx="10525760" cy="5078313"/>
          </a:xfrm>
          <a:prstGeom prst="rect">
            <a:avLst/>
          </a:prstGeom>
        </p:spPr>
        <p:txBody>
          <a:bodyPr wrap="square">
            <a:spAutoFit/>
          </a:bodyPr>
          <a:lstStyle/>
          <a:p>
            <a:pPr lvl="0" algn="ctr" latinLnBrk="1"/>
            <a:endPar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endPar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a:t>
            </a: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για την προσοχή σας</a:t>
            </a:r>
            <a:r>
              <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lvl="0" algn="ctr" latinLnBrk="1"/>
            <a:endPar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endPar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ctr" latinLnBrk="1"/>
            <a:endParaRPr lang="el-GR"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r" latinLnBrk="1"/>
            <a:r>
              <a:rPr lang="el-GR"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lvl="0" algn="r" latinLnBrk="1"/>
            <a:endParaRPr lang="en-US" sz="20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l-GR" smtClean="0"/>
              <a:t>ΥΣΕΑ, ΝΟΕΜΒΡΙΟΣ 2022</a:t>
            </a:r>
            <a:endParaRPr lang="en-GB"/>
          </a:p>
        </p:txBody>
      </p:sp>
    </p:spTree>
    <p:extLst>
      <p:ext uri="{BB962C8B-B14F-4D97-AF65-F5344CB8AC3E}">
        <p14:creationId xmlns:p14="http://schemas.microsoft.com/office/powerpoint/2010/main" val="398207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l-GR" sz="2800" b="1" dirty="0">
                <a:solidFill>
                  <a:schemeClr val="bg2"/>
                </a:solidFill>
                <a:latin typeface="Times New Roman" pitchFamily="18" charset="0"/>
              </a:rPr>
              <a:t>(2) </a:t>
            </a:r>
            <a:r>
              <a:rPr lang="el-GR" sz="2800" b="1" dirty="0" err="1">
                <a:solidFill>
                  <a:schemeClr val="bg2"/>
                </a:solidFill>
                <a:latin typeface="Times New Roman" pitchFamily="18" charset="0"/>
              </a:rPr>
              <a:t>Πληροφορηση</a:t>
            </a:r>
            <a:r>
              <a:rPr lang="el-GR" sz="2800" b="1" dirty="0">
                <a:solidFill>
                  <a:schemeClr val="bg2"/>
                </a:solidFill>
                <a:latin typeface="Times New Roman" pitchFamily="18" charset="0"/>
              </a:rPr>
              <a:t> - ΚΟΙΝΩΝΙΑ ΤΩΝ ΕΠΑΓΓΕΛΜΑΤΩΝ </a:t>
            </a:r>
            <a:endParaRPr lang="en-GB" dirty="0">
              <a:solidFill>
                <a:schemeClr val="bg2"/>
              </a:solidFill>
            </a:endParaRPr>
          </a:p>
        </p:txBody>
      </p:sp>
      <p:sp>
        <p:nvSpPr>
          <p:cNvPr id="3" name="Content Placeholder 2"/>
          <p:cNvSpPr>
            <a:spLocks noGrp="1"/>
          </p:cNvSpPr>
          <p:nvPr>
            <p:ph idx="1"/>
          </p:nvPr>
        </p:nvSpPr>
        <p:spPr/>
        <p:txBody>
          <a:bodyPr>
            <a:normAutofit lnSpcReduction="10000"/>
          </a:bodyPr>
          <a:lstStyle/>
          <a:p>
            <a:pPr marL="0" indent="0">
              <a:buClr>
                <a:prstClr val="black">
                  <a:lumMod val="85000"/>
                  <a:lumOff val="15000"/>
                </a:prstClr>
              </a:buClr>
              <a:buNone/>
            </a:pPr>
            <a: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 Γνωριμία του Εκπαιδευτικού Συστήματος</a:t>
            </a:r>
            <a:r>
              <a:rPr lang="en-US"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Ε.Σ.). Σύνδεση του Ε.Σ. με τις  Ομάδες των Επαγγελμάτων </a:t>
            </a:r>
            <a:b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0" indent="0">
              <a:buClr>
                <a:prstClr val="black">
                  <a:lumMod val="85000"/>
                  <a:lumOff val="15000"/>
                </a:prstClr>
              </a:buClr>
              <a:buNone/>
            </a:pPr>
            <a: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 Γνώση των προβλέψεων, τάσεων και των προοπτικών απασχόλησης.</a:t>
            </a:r>
            <a:b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Έγκυρες προβλέψεις από έγκριτους Φορείς π.χ. Στατιστική Υπηρεσία, </a:t>
            </a:r>
            <a:r>
              <a:rPr lang="el-GR" sz="2800" dirty="0" err="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ΑνΑΔ</a:t>
            </a:r>
            <a: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Δίκτυο Ευρυδίκη, </a:t>
            </a:r>
            <a:r>
              <a:rPr lang="en-GB"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EURES</a:t>
            </a:r>
            <a:r>
              <a:rPr lang="el-GR" sz="2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a:p>
            <a:endParaRPr lang="en-GB" dirty="0"/>
          </a:p>
        </p:txBody>
      </p:sp>
      <p:sp>
        <p:nvSpPr>
          <p:cNvPr id="4" name="Footer Placeholder 3"/>
          <p:cNvSpPr>
            <a:spLocks noGrp="1"/>
          </p:cNvSpPr>
          <p:nvPr>
            <p:ph type="ftr" sz="quarter" idx="11"/>
          </p:nvPr>
        </p:nvSpPr>
        <p:spPr/>
        <p:txBody>
          <a:bodyPr/>
          <a:lstStyle/>
          <a:p>
            <a:r>
              <a:rPr lang="el-GR" smtClean="0"/>
              <a:t>ΥΣΕΑ, ΝΟΕΜΒΡΙΟΣ 2022</a:t>
            </a:r>
            <a:endParaRPr lang="en-US" dirty="0"/>
          </a:p>
        </p:txBody>
      </p:sp>
      <p:pic>
        <p:nvPicPr>
          <p:cNvPr id="5" name="Picture 4"/>
          <p:cNvPicPr>
            <a:picLocks noChangeAspect="1"/>
          </p:cNvPicPr>
          <p:nvPr/>
        </p:nvPicPr>
        <p:blipFill>
          <a:blip r:embed="rId2"/>
          <a:stretch>
            <a:fillRect/>
          </a:stretch>
        </p:blipFill>
        <p:spPr>
          <a:xfrm>
            <a:off x="11035357" y="112477"/>
            <a:ext cx="1063887" cy="902284"/>
          </a:xfrm>
          <a:prstGeom prst="rect">
            <a:avLst/>
          </a:prstGeom>
        </p:spPr>
      </p:pic>
    </p:spTree>
    <p:extLst>
      <p:ext uri="{BB962C8B-B14F-4D97-AF65-F5344CB8AC3E}">
        <p14:creationId xmlns:p14="http://schemas.microsoft.com/office/powerpoint/2010/main" val="3073252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7636</TotalTime>
  <Words>4457</Words>
  <Application>Microsoft Office PowerPoint</Application>
  <PresentationFormat>Custom</PresentationFormat>
  <Paragraphs>1105</Paragraphs>
  <Slides>89</Slides>
  <Notes>25</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Circuit</vt:lpstr>
      <vt:lpstr>PowerPoint Presentation</vt:lpstr>
      <vt:lpstr>Ο ΡΟΛΟΣ ΤΩΝ ΓΟΝΙΩΝ/ΚΗΔΕΜΟΝΩΝ ΣΤΗ διεργασια της επαγγελματικησ αγωγησ/συμβουλευτικησ ΤΟΥ ΠΑΙΔΙΟΥ</vt:lpstr>
      <vt:lpstr>         Α/ δομικα    στοιχεια ΕΠΑΓΓΕΛΜΑΤΙΚΗΣ  ΑΓΩΓΗΣ / συμβουλευτικησ   σχεδιασμου σταδιοδρομιασ          </vt:lpstr>
      <vt:lpstr>PowerPoint Presentation</vt:lpstr>
      <vt:lpstr>(1) ΑΤΟΜΟ – ΑΥΤΟΓΝΩΣΙΑ </vt:lpstr>
      <vt:lpstr>(2) Πληροφορηση - ΚΟΙΝΩΝΙΑ ΤΩΝ ΕΠΑΓΓΕΛΜΑΤΩΝ </vt:lpstr>
      <vt:lpstr>(2) Πληροφoρηση - Κοινωνiα των Επαγγελμaτων  Θεωρiα Επαγγελματικhς Τυπολογiας  John Holland </vt:lpstr>
      <vt:lpstr>ΟΜΑΔΕΣ ΕΠΑΓΓΕΛΜΑΤΩΝ (Ε.Ο.Π.Π.ΕΠ.)</vt:lpstr>
      <vt:lpstr>(2) Πληροφορηση - ΚΟΙΝΩΝΙΑ ΤΩΝ ΕΠΑΓΓΕΛΜΑΤΩΝ </vt:lpstr>
      <vt:lpstr>     (2) Πληροφoρηση - ΚΟΙΝΩΝΙΑ    ΤΩΝ   ΕΠΑΓΓΕΛΜΑΤΩΝ         </vt:lpstr>
      <vt:lpstr>       3. ΛΗΨΗ  ΑΠΟΦΑΣΗΣ        </vt:lpstr>
      <vt:lpstr>PowerPoint Presentation</vt:lpstr>
      <vt:lpstr>     ΒΑΘΜΙΔΕΣ   ΕΚΠΑΙΔΕΥΣΗΣ  ΚΑΙ  ΕΠΑΓΓΕΛΜΑΤΑ   ΕΙΔΟΣ / ΤΡΟΠΟΣ ΠΡΟΣΒΑΣΗΣ  </vt:lpstr>
      <vt:lpstr>Βαθμιδεσ   ΕΚΠΑΙΔΕΥΣΗσ   ΚΑΙ ειδοσ / τροποσ ΠΡΟΣΒΑΣΗΣ</vt:lpstr>
      <vt:lpstr>Βαθμιδεσ   ΕΚΠΑΙΔΕΥΣΗσ   ΚΑΙ ειδοσ / τροποσ ΠΡΟΣΒΑΣΗΣ</vt:lpstr>
      <vt:lpstr>ΔΗΜΟΣΙΑ  ΤΡΙΤΟΒΑΘΜΙΑ   ΕΚΠΑΙΔΕΥΣΗ  ΚΥΠΡΟΥ  ΚΑΙ  ΕΛΛΑΔΑΣ   ΔΙΑΔΙΚΑΣΙΑ   ΠΡΟΣΒΑΣΗΣ  (2023)</vt:lpstr>
      <vt:lpstr> Ι /  ΔΗΜΟΣΙΑ ΤΡΙΤΟΒΑΘΜΙΑ ΕΚΠΑΙΔΕΥΣΗ ΚΥΠΡΟΥ - ΕΛΛΑΔΑΣ   </vt:lpstr>
      <vt:lpstr>        </vt:lpstr>
      <vt:lpstr>  1ο / ΕΠΙΣΤΗΜΟΝΙΚΟ   ΠΕΔΙΟ    ΑΝΘΡΩΠΙΣΤΙΚΩΝ , ΝΟΜΙΚΩΝ    ΚΑΙ    ΚΟΙΝΩΝΙΚΩΝ    ΕΠΙΣΤΗΜΩΝ  </vt:lpstr>
      <vt:lpstr> 2ο ΕΠΙΣΤΗΜΟΝΙΚΟ ΠΕΔΙΟ   ΘΕΤΙΚΩΝ ΚΑΙ ΤΕΧΝΟΛΟΓΙΚΩΝ ΕΠΙΣΤΗΜΩΝ</vt:lpstr>
      <vt:lpstr>3ο  Επιστημονικο πεδιο    επιστημων υγειασ και ζωησ </vt:lpstr>
      <vt:lpstr>4ο επιστημονικο πεδιο   επιστημων οικονομιασ και πληροφορικησ </vt:lpstr>
      <vt:lpstr>              </vt:lpstr>
      <vt:lpstr>                 </vt:lpstr>
      <vt:lpstr>      παραδειγμα: (πλαισιο προσβασησ 10)       </vt:lpstr>
      <vt:lpstr>PowerPoint Presentation</vt:lpstr>
      <vt:lpstr>                                                                                                                       </vt:lpstr>
      <vt:lpstr>ΕΛΛΗΝΕΣ ΤΟΥ ΕΞΩΤΕΡΙΚΟΥ -ΟΜΟΓΕΝΕΙΣ</vt:lpstr>
      <vt:lpstr>PowerPoint Presentation</vt:lpstr>
      <vt:lpstr>PowerPoint Presentation</vt:lpstr>
      <vt:lpstr>PowerPoint Presentation</vt:lpstr>
      <vt:lpstr>ΛΥΚΕΙΟ</vt:lpstr>
      <vt:lpstr>ΚατηγορΙες ΜαθημΑτων και  Περιοδοι ΔιδασκαλΙας ανΑ τΑξη στο ΛΥκειο </vt:lpstr>
      <vt:lpstr>PowerPoint Presentation</vt:lpstr>
      <vt:lpstr>PowerPoint Presentation</vt:lpstr>
      <vt:lpstr> ΟμΑδες ΜαθημΑτων ΠροσανατολισμοΥ (Ο.Μ.Π.)</vt:lpstr>
      <vt:lpstr>Επιλογη μιασ ομαδασ μαθηματων προσανατολισμου (ΟΜΠ)</vt:lpstr>
      <vt:lpstr>ΕξεταζΟμενα ΜαθΗματα Α’ ΛυκεΙου </vt:lpstr>
      <vt:lpstr>PowerPoint Presentation</vt:lpstr>
      <vt:lpstr>PowerPoint Presentation</vt:lpstr>
      <vt:lpstr>Ο.Μ.Π. και Κατευθυνσεις Β’ και Γ’ Λυκειου</vt:lpstr>
      <vt:lpstr>PowerPoint Presentation</vt:lpstr>
      <vt:lpstr>Κ1 - ΚατεΥθυνση ΚλαΣικΩν και         ΑνθρωπιστικΩν ΣπουδΩν </vt:lpstr>
      <vt:lpstr>Κ2 - ΚατεΥθυνση ΞΕνων ΓλωσσΩν         και ΕυρωπαϊκΩν ΣπουδΩν </vt:lpstr>
      <vt:lpstr>ΚΑΤΕΥΘΥΝΣΕΙΣ ΚΑΙ ΕΝΔΕΙΚΤΙΚΕΣ ΣΠΟΥΔΕΣ</vt:lpstr>
      <vt:lpstr>Κ3 - ΚατεΥθυνση ΘετικΩν ΕπιστημΩν/         ΒιοεπιστημΩν/ΠληροφορικΗς/ΤεχνολογΙας</vt:lpstr>
      <vt:lpstr>ΚΑΤΕΥΘΥΝΣΗ ΚΑΙ ΕΝΔΕΙΚΤΙΚΕΣ ΣΠΟΥΔΕΣ</vt:lpstr>
      <vt:lpstr>Κ4 - ΚατεΥθυνση ΟικονομικΩν ΕπιστημΩν</vt:lpstr>
      <vt:lpstr>ΚΑΤΕΥΘΥΝΣΗ ΚΑΙ ΕΝΔΕΙΚΤΙΚΕΣ ΣΠΟΥΔΕΣ</vt:lpstr>
      <vt:lpstr>Κ5 - ΚατεΥθυνση ΕμπορΙου &amp; ΥπηρεσιΩν</vt:lpstr>
      <vt:lpstr>ΚΑΤΕΥΘΥΝΣΗ ΚΑΙ ΕΝΔΕΙΚΤΙΚΕΣ ΣΠΟΥΔΕΣ</vt:lpstr>
      <vt:lpstr>Κ6 - ΚατεΥθυνση ΚαλΩν ΤεχνΩν</vt:lpstr>
      <vt:lpstr>ΚΑΤΕΥΘΥΝΣΗ ΚΑΙ ΕΝΔΕΙΚΤΙΚΕΣ ΣΠΟΥΔΕΣ</vt:lpstr>
      <vt:lpstr>ΣΠΟΥΔΕΣ (ΕΝΔΕΙΚΤΙΚΕΣ) ΑΠΟ οΛΕΣ ΤΙΣ ΚΑΤΕΥΘΥΝΣΕΙΣ (αναλογα με τα μαθηματα επιλογης στη Β΄ και Γ΄ Λυκειου)</vt:lpstr>
      <vt:lpstr>ΕΞΕΤΑΖΟΜΕΝΑ ΜΑΘΗΜΑΤΑ  Β΄ ΚΑΙ Γ΄ ΛΥΚΕΙΟΥ </vt:lpstr>
      <vt:lpstr>ΕξετΑσεις ΜετΑταξης</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Σταδια υλοποιησησ της διεργασιασ  της επαγγελματικησ συμβουλευτικησ</vt:lpstr>
      <vt:lpstr>ασκηση υλοποιησης των αλληλοεξαρτώμενων σταδιων  επιλογησ</vt:lpstr>
      <vt:lpstr>ΔΕΙΓΜΑ   ΑΣΚΗΣΗΣ   ΣΤΑΔΙΟ  Α):  ΟΜΑΔΕΣ ΕΠΑΓΓΕΛΜΑΤΩΝ  Αρχειονομια, Βιβλιοθηκονομια και Μουσειολογια, Νομικη, Φιλολογια   ΕΚΠΑιδευση  ΚΥΠΡΟΥ ΚΑΙ ΕΛΛΑΔΑΣ  1Ο Επιστημονικό Πεδιο      </vt:lpstr>
      <vt:lpstr>PowerPoint Presentation</vt:lpstr>
      <vt:lpstr>PowerPoint Presentation</vt:lpstr>
      <vt:lpstr>PowerPoint Presentation</vt:lpstr>
      <vt:lpstr>ΕσπερινΑ ΣχολεΙα   (ΓυμνΑσιο – Λυκειο)</vt:lpstr>
      <vt:lpstr>PowerPoint Presentation</vt:lpstr>
      <vt:lpstr>   ΔΙΑΔΙΚΑΣΙΑ- ΜΕΣΑ    ΥΛΟΠΟΙΗΣΗΣ    επαγγελματικησ αγωγησ / συμβουλευτικησ   </vt:lpstr>
      <vt:lpstr>PowerPoint Presentation</vt:lpstr>
      <vt:lpstr>PowerPoint Presentation</vt:lpstr>
      <vt:lpstr>ΠΕΡΙΕΚΤΙΚΗ ΑΝΑΦΟΡΑ ΕΓΚΡΙΤΩΝ  ΙΣΤΟΣΕΛΙΔΩΝ:  </vt:lpstr>
      <vt:lpstr>      ΓΕΝΙΚΕΣ  ΣΗΜΑΝΤΙΚΕΣ  ΕΠΙΣΗΜΑΝΣΕΙΣ   ΣΤΗΝ ΑΓΟΡΑ ΕΡΓΑΣΙΑΣ      </vt:lpstr>
      <vt:lpstr>   Αγορά Εργασίας </vt:lpstr>
      <vt:lpstr> ΔεξιΟτητες</vt:lpstr>
      <vt:lpstr>       ΚΑθετες ή ΤεχνιΚΕς ΔεξΙΟτητες:       </vt:lpstr>
      <vt:lpstr> ΟριζΟντιες ή (Ηπιες) ΔεξΙΟτητες </vt:lpstr>
      <vt:lpstr> 4η Βιομηχανικη Επανασταση (1)</vt:lpstr>
      <vt:lpstr>  4η Βιομηχανικη Επανασταση (2) :  Δυσδιακριτα τα ορια του φυσικου και ψηφιακου κοσμου  </vt:lpstr>
      <vt:lpstr>Οι συνεπακολουθες αλλαγες στην Αγορα Εργασιας  (1) </vt:lpstr>
      <vt:lpstr> Οι συνεπακολουθες αλλαγες στην Αγορα Εργασιας  (2)   ο Ρολος των εν γενει Ανθρωπιστικων και Κοινωνικων Επιστημων</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Student</cp:lastModifiedBy>
  <cp:revision>1169</cp:revision>
  <cp:lastPrinted>2022-11-02T07:32:06Z</cp:lastPrinted>
  <dcterms:created xsi:type="dcterms:W3CDTF">2019-11-19T06:58:28Z</dcterms:created>
  <dcterms:modified xsi:type="dcterms:W3CDTF">2022-12-19T10:53:45Z</dcterms:modified>
</cp:coreProperties>
</file>